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9" r:id="rId2"/>
  </p:sldMasterIdLst>
  <p:notesMasterIdLst>
    <p:notesMasterId r:id="rId43"/>
  </p:notesMasterIdLst>
  <p:sldIdLst>
    <p:sldId id="465" r:id="rId3"/>
    <p:sldId id="407" r:id="rId4"/>
    <p:sldId id="491" r:id="rId5"/>
    <p:sldId id="463" r:id="rId6"/>
    <p:sldId id="462" r:id="rId7"/>
    <p:sldId id="464" r:id="rId8"/>
    <p:sldId id="434" r:id="rId9"/>
    <p:sldId id="436" r:id="rId10"/>
    <p:sldId id="504" r:id="rId11"/>
    <p:sldId id="466" r:id="rId12"/>
    <p:sldId id="437" r:id="rId13"/>
    <p:sldId id="438" r:id="rId14"/>
    <p:sldId id="439" r:id="rId15"/>
    <p:sldId id="485" r:id="rId16"/>
    <p:sldId id="486" r:id="rId17"/>
    <p:sldId id="487" r:id="rId18"/>
    <p:sldId id="488" r:id="rId19"/>
    <p:sldId id="492" r:id="rId20"/>
    <p:sldId id="503" r:id="rId21"/>
    <p:sldId id="470" r:id="rId22"/>
    <p:sldId id="500" r:id="rId23"/>
    <p:sldId id="476" r:id="rId24"/>
    <p:sldId id="440" r:id="rId25"/>
    <p:sldId id="499" r:id="rId26"/>
    <p:sldId id="502" r:id="rId27"/>
    <p:sldId id="495" r:id="rId28"/>
    <p:sldId id="496" r:id="rId29"/>
    <p:sldId id="494" r:id="rId30"/>
    <p:sldId id="498" r:id="rId31"/>
    <p:sldId id="497" r:id="rId32"/>
    <p:sldId id="501" r:id="rId33"/>
    <p:sldId id="442" r:id="rId34"/>
    <p:sldId id="443" r:id="rId35"/>
    <p:sldId id="444" r:id="rId36"/>
    <p:sldId id="445" r:id="rId37"/>
    <p:sldId id="446" r:id="rId38"/>
    <p:sldId id="471" r:id="rId39"/>
    <p:sldId id="447" r:id="rId40"/>
    <p:sldId id="448" r:id="rId41"/>
    <p:sldId id="490" r:id="rId4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00CC"/>
    <a:srgbClr val="660033"/>
    <a:srgbClr val="FFCC99"/>
    <a:srgbClr val="FF3300"/>
    <a:srgbClr val="9DE0ED"/>
    <a:srgbClr val="008080"/>
    <a:srgbClr val="FF9966"/>
    <a:srgbClr val="FF6699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 autoAdjust="0"/>
    <p:restoredTop sz="80258" autoAdjust="0"/>
  </p:normalViewPr>
  <p:slideViewPr>
    <p:cSldViewPr>
      <p:cViewPr varScale="1">
        <p:scale>
          <a:sx n="54" d="100"/>
          <a:sy n="54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7A4F5B-A043-444D-81EE-CC5F1C958689}" type="datetimeFigureOut">
              <a:rPr lang="pl-PL"/>
              <a:pPr>
                <a:defRPr/>
              </a:pPr>
              <a:t>2017-08-21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0B2992-E068-45EF-9BEB-EBA4457148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3071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8Eut3eb2Rk&amp;list=PLSHIqPCSNDscHEf5-JEvJ4vGz00DdLSvv&amp;index=22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RxomJ6Y3k&amp;index=25&amp;list=PLSHIqPCSNDscHEf5-JEvJ4vGz00DdLSvv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Ćwiczenie – praca w 3 grupach:</a:t>
            </a: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ustawić co najmniej 5 krzeseł w kształcie litery "L"</a:t>
            </a: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ustawić co najmniej 9 krzeseł w kształcie litery "T"</a:t>
            </a: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Wykorzystując co najmniej 11 krzeseł ustawić je w szeregu, pamiętając przy tym, ze co najmniej 7 z nich musi leżeć.</a:t>
            </a:r>
          </a:p>
          <a:p>
            <a:r>
              <a:rPr lang="x-none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Grupa I</a:t>
            </a:r>
            <a:endParaRPr lang="pl-PL" sz="1200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Ustawcie co najmniej 5 krzeseł w kształcie litery L.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Grupa II</a:t>
            </a:r>
            <a:endParaRPr lang="pl-PL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Ustawcie co najmniej 9 krzeseł w kształcie litery T.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Grupa III</a:t>
            </a:r>
            <a:endParaRPr lang="pl-PL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Wykorzystując co najmniej 11 krzeseł ustawcie je w szeregu, pamiętając przy tym, że co najmniej 7 z nich musi leżeć.</a:t>
            </a:r>
          </a:p>
          <a:p>
            <a:endParaRPr lang="pl-PL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/>
          </a:p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>
                <a:solidFill>
                  <a:srgbClr val="C00000"/>
                </a:solidFill>
              </a:rPr>
              <a:t>Od 1 września 2017 r. – UPO – art. 78 i 79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85126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/>
              <a:t>Omówienie 20 min. - wypowiedzi aktorów </a:t>
            </a:r>
          </a:p>
          <a:p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Uwga dla trenera zwrócić uwagę na:  zasady efektywnej komunikacji (jak mówić, żeby nas słuchano, jak słuchać, żeby zrozumieć), bariery i zakłócenia, radzenie sobie w sytuacjach konfliktowych. </a:t>
            </a:r>
            <a:b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Należy również zapytać o odczucia jakie towarzyszyły uczestnikom w trakcie odgrywania ról.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3D3B-7A64-4C94-9781-41BADC83F1D6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/>
              <a:t>I poziom niepartycypacja – manipulacja i terapia</a:t>
            </a:r>
          </a:p>
          <a:p>
            <a:r>
              <a:rPr lang="pl-PL"/>
              <a:t>II poziom Tokenizm/partycypacja pozorowana – informowanie, konsultowanie i umieszczanie w ciałach doradczych</a:t>
            </a:r>
          </a:p>
          <a:p>
            <a:r>
              <a:rPr lang="pl-PL"/>
              <a:t>III poziom – partycypacja</a:t>
            </a:r>
            <a:r>
              <a:rPr lang="pl-PL" baseline="0"/>
              <a:t> właściwa – partnerstwo, delegowanie władzy i kontrola społeczna</a:t>
            </a:r>
          </a:p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i="1">
                <a:solidFill>
                  <a:srgbClr val="0070C0"/>
                </a:solidFill>
              </a:rPr>
              <a:t> źródło: D.Dagmir, J.J. Wygnański Obywatele współdecydują. Przewodnik po partycypacji społecznej, Stow. na Rzecz Forum Inicjatyw Pozarządowych, Warszawa 2005  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8900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15 min.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333D3B-7A64-4C94-9781-41BADC83F1D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025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24283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Podsumowanie - Efekt społeczny procesu uspołecznienia na przykładzie gminy Jarocin Cz.I. - </a:t>
            </a:r>
            <a:r>
              <a:rPr lang="pl-PL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min.</a:t>
            </a:r>
            <a:endParaRPr lang="pl-PL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https://www.youtube.com/watch?v=Q8Eut3eb2Rk&amp;list=PLSHIqPCSNDscHEf5-JEvJ4vGz00DdLSvv&amp;index=22</a:t>
            </a:r>
            <a:r>
              <a:rPr lang="pl-PL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Po filmie – ćwiczenie</a:t>
            </a:r>
            <a:endParaRPr lang="pl-PL" b="0" smtClean="0"/>
          </a:p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1251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Film </a:t>
            </a:r>
            <a:r>
              <a:rPr lang="pl-PL" baseline="0" dirty="0"/>
              <a:t> Jarocin cz. 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3312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dirty="0"/>
              <a:t>Omówienie – 15 min. - Uczestnicy prezentują na forum wypracowane propozycje, trener ewentualnie uzupełnia wypowiedzi. </a:t>
            </a:r>
          </a:p>
          <a:p>
            <a:endParaRPr lang="pl-PL" dirty="0"/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Uwaga - w przypadku braku trener uzupełnia wypowiedź o informację jak w proces wdrażania planu wpisuje się </a:t>
            </a:r>
            <a:r>
              <a:rPr lang="pl-PL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Informacja roczna o stanie realizacji zadań oświatowych, jak można ją wykorzystać?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Ilustracją do tej wypowiedzi może być fragment (3 min.) filmu Gdańsk Cz. II.  (10 - 13.55 min.)</a:t>
            </a:r>
          </a:p>
          <a:p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https://www.youtube.com/watch?v=fJRxomJ6Y3k&amp;index=25&amp;list=PLSHIqPCSNDscHEf5-JEvJ4vGz00DdLSvv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2063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3D3B-7A64-4C94-9781-41BADC83F1D6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85688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3D3B-7A64-4C94-9781-41BADC83F1D6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u="sng"/>
              <a:t>Przykład:</a:t>
            </a:r>
            <a:r>
              <a:rPr lang="pl-PL" sz="1200"/>
              <a:t> Sensem naszej działalności jest sprawienie, że partycypacja stanie się standardem w JST. Na pewno nie jest to coś, co jesteśmy w stanie osiągnąć dzięki jednemu spotkaniu na temat partycypacji, ale nawet ono jest małym krokiem w tę stronę.</a:t>
            </a:r>
          </a:p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Komunikacja-</a:t>
            </a: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nastawienie na słuchanie drugiej strony oraz jasne komunikowanie swoich potrzeb i wątpliwości.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Proaktywność-</a:t>
            </a: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gotowość i wola do działania na rzecz dobra wspólnego oraz branie odpowiedzialności za innych.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Sieci społeczne-</a:t>
            </a: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kontakty i relacje międzyludzkie, znajomości (szczególnie nieformalne).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Zaufanie- </a:t>
            </a: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dawanie przestrzeni innym osobom na realizację ich pomysłów, wiara w to, że mogą być pomocni.</a:t>
            </a:r>
          </a:p>
          <a:p>
            <a:r>
              <a:rPr lang="pl-PL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Wzajemność-</a:t>
            </a:r>
            <a:r>
              <a:rPr lang="pl-PL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inwestycja na przyszłość, a nie wymiana „1 za 1”</a:t>
            </a:r>
          </a:p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Karteczki samoprzylepne i propozycje przyklejają na flipie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3D3B-7A64-4C94-9781-41BADC83F1D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i="1" dirty="0"/>
              <a:t>Preambuła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W trosce o byt i przyszłość naszej Ojczyzny, odzyskawszy w 1989 roku możliwość suwerennego i demokratycznego stanowienia o Jej losie, </a:t>
            </a:r>
          </a:p>
          <a:p>
            <a:r>
              <a:rPr lang="pl-PL" u="sng" dirty="0"/>
              <a:t>my, Naród Polski - wszyscy obywatele Rzeczypospolitej</a:t>
            </a:r>
            <a:r>
              <a:rPr lang="pl-PL" dirty="0"/>
              <a:t>, zarówno wierzący w Boga będącego źródłem prawdy, sprawiedliwości, dobra i piękna, jak i nie podzielający tej wiary, a te uniwersalne wartości wywodzący z innych źródeł, równi w prawach i w powinnościach wobec dobra wspólnego - Polski, </a:t>
            </a:r>
          </a:p>
          <a:p>
            <a:r>
              <a:rPr lang="pl-PL" dirty="0"/>
              <a:t>wdzięczni naszym przodkom za ich pracę, za walkę o niepodległość okupioną ogromnymi ofiarami, za kulturę zakorzenioną w chrześcijańskim dziedzictwie Narodu i ogólnoludzkich wartościach, nawiązując do najlepszych tradycji Pierwszej i Drugiej Rzeczypospolitej, zobowiązani, by przekazać przyszłym pokoleniom wszystko, co cenne z ponad tysiącletniego dorobku, złączeni więzami wspólnoty z naszymi rodakami rozsianymi po świecie, </a:t>
            </a:r>
          </a:p>
          <a:p>
            <a:r>
              <a:rPr lang="pl-PL" dirty="0"/>
              <a:t>świadomi potrzeby współpracy ze wszystkimi krajami dla dobra Rodziny Ludzkiej, pomni gorzkich doświadczeń z czasów, gdy podstawowe wolności i prawa człowieka były w naszej Ojczyźnie łamane, pragnąc na zawsze zagwarantować prawa obywatelskie, a działaniu instytucji publicznych zapewnić rzetelność i sprawność, w poczuciu odpowiedzialności przed Bogiem lub przed własnym sumieniem, ustanawiamy Konstytucję Rzeczypospolitej Polskiej jako prawa podstawowe dla państwa </a:t>
            </a:r>
            <a:r>
              <a:rPr lang="pl-PL" u="sng" dirty="0"/>
              <a:t>oparte na poszanowaniu wolności i sprawiedliwości, współdziałaniu władz, dialogu społecznym oraz na zasadzie pomocniczości umacniającej uprawnienia obywateli i ich wspólnot</a:t>
            </a:r>
            <a:r>
              <a:rPr lang="pl-PL" dirty="0"/>
              <a:t>. </a:t>
            </a:r>
          </a:p>
          <a:p>
            <a:r>
              <a:rPr lang="pl-PL" dirty="0"/>
              <a:t>Wszystkich, którzy dla dobra Trzeciej Rzeczypospolitej tę Konstytucję będą stosowali, wzywamy, aby czynili to, dbając o zachowanie przyrodzonej godności człowieka, jego prawa do wolności i obowiązku solidarności z innymi, a poszanowanie tych zasad mieli za niewzruszoną podstawę Rzeczypospolitej Polskiej.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54 </a:t>
            </a:r>
            <a:r>
              <a:rPr lang="pl-PL" dirty="0"/>
              <a:t>ust. 1 - Każdemu zapewnia się wolność wyrażania swoich poglądów oraz pozyskiwania i rozpowszechniania informacji. </a:t>
            </a:r>
          </a:p>
          <a:p>
            <a:r>
              <a:rPr lang="pl-PL" b="1" dirty="0"/>
              <a:t>art. 61 </a:t>
            </a:r>
            <a:r>
              <a:rPr lang="pl-PL" dirty="0"/>
              <a:t>- 1. Obywatel ma prawo do uzyskiwania informacji o działalności organów władzy publicznej oraz osób pełniących funkcje publiczne. Prawo to  </a:t>
            </a:r>
            <a:br>
              <a:rPr lang="pl-PL" dirty="0"/>
            </a:br>
            <a:r>
              <a:rPr lang="pl-PL" dirty="0"/>
              <a:t>       obejmuje również uzyskiwanie informacji o działalności organów samorządu gospodarczego i zawodowego, a także innych osób oraz jednostek </a:t>
            </a:r>
            <a:br>
              <a:rPr lang="pl-PL" dirty="0"/>
            </a:br>
            <a:r>
              <a:rPr lang="pl-PL" dirty="0"/>
              <a:t>       organizacyjnych w zakresie, w jakim wykonują one zadania władzy publicznej i gospodarują mieniem komunalnym lub majątkiem Skarbu Państwa. </a:t>
            </a:r>
          </a:p>
          <a:p>
            <a:r>
              <a:rPr lang="pl-PL" dirty="0"/>
              <a:t>2.  Prawo do uzyskiwania informacji obejmuje dostęp do dokumentów oraz wstęp na posiedzenia kolegialnych organów władzy publicznej pochodzących z powszechnych wyborów, z możliwością rejestracji dźwięku lub obrazu.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/>
              <a:t>Art.. </a:t>
            </a:r>
            <a:r>
              <a:rPr lang="pl-PL" sz="1200" dirty="0"/>
              <a:t>10a stanowi, że samorząd może zorganizować konsultacje społeczne w sprawach, które zostaną uznane za ważne lub w sytuacjach, w których użycie tego mechanizmy przewiduje inna ustawa.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33D3B-7A64-4C94-9781-41BADC83F1D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400"/>
              <a:t>- </a:t>
            </a:r>
            <a:r>
              <a:rPr lang="pl-PL" sz="1200" i="1"/>
              <a:t>Dz. U. z 2016 r. poz. 1817 ze zm.  </a:t>
            </a:r>
            <a:r>
              <a:rPr lang="pl-PL" sz="1400" i="1"/>
              <a:t>- </a:t>
            </a:r>
            <a:r>
              <a:rPr lang="pl-PL" sz="1400"/>
              <a:t>art. 5 i 5b oraz rozdział 6 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B2992-E068-45EF-9BEB-EBA44571483F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F6EE-8A4A-443C-B3ED-56BBEB1AA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4D509-F3F5-49DE-9C6C-24B11C5F5E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CF3EA-C9EF-4852-90CA-42395A9B25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F6EE-8A4A-443C-B3ED-56BBEB1AA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723192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A2B9-ECA3-49B0-A224-48AB13BC10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54704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F4DF-AB4A-4E23-B928-09B7CFE3482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90265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E5F6-E72E-4ABC-9BB7-CEF1A8FD0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7803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807B-0466-4009-A479-66DC2EC492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09948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6B9E-9D1F-4C3A-8461-3BE0E73249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72090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F493-3A6F-47D2-B65C-4020C2D2DC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84617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CD96-0264-4115-8098-7252D33A97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6315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CA2B9-ECA3-49B0-A224-48AB13BC10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4BA4-3450-41E0-988B-CDEB62F2CE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26648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4D509-F3F5-49DE-9C6C-24B11C5F5E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73660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CF3EA-C9EF-4852-90CA-42395A9B25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84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F4DF-AB4A-4E23-B928-09B7CFE3482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E5F6-E72E-4ABC-9BB7-CEF1A8FD0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807B-0466-4009-A479-66DC2EC492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6B9E-9D1F-4C3A-8461-3BE0E73249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F493-3A6F-47D2-B65C-4020C2D2DC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CD96-0264-4115-8098-7252D33A97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4BA4-3450-41E0-988B-CDEB62F2CE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3B5FA5-F6F4-4A06-B87C-2AE3231B06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9C3B5FA5-F6F4-4A06-B87C-2AE3231B06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8874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artycypacjaobywatelska.pl/abc-partycypacj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8Eut3eb2Rk&amp;list=PLSHIqPCSNDscHEf5-JEvJ4vGz00DdLSvv&amp;index=22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ezanal.com/blog/emma-e-emily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RxomJ6Y3k&amp;index=25&amp;list=PLSHIqPCSNDscHEf5-JEvJ4vGz00DdLSv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artycypacjaobywatelska.pl/abc-partycypacj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Uspołecznienie procesu edukacji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752600"/>
          </a:xfrm>
        </p:spPr>
        <p:txBody>
          <a:bodyPr/>
          <a:lstStyle/>
          <a:p>
            <a:endParaRPr lang="pl-PL" i="1"/>
          </a:p>
          <a:p>
            <a:pPr algn="r"/>
            <a:r>
              <a:rPr lang="pl-PL" sz="2400" i="1"/>
              <a:t>opracowała:</a:t>
            </a:r>
            <a:br>
              <a:rPr lang="pl-PL" sz="2400" i="1"/>
            </a:br>
            <a:r>
              <a:rPr lang="pl-PL" sz="2400" b="1" i="1"/>
              <a:t>Ewa Halska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pPr algn="r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Rozwiązania ustrojowe – Konstytucja RP</a:t>
            </a:r>
            <a:endParaRPr lang="pl-PL" sz="24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</p:spPr>
        <p:txBody>
          <a:bodyPr/>
          <a:lstStyle/>
          <a:p>
            <a:pPr marL="457200" indent="-457200">
              <a:buFont typeface="DejaVu Sans Condensed" pitchFamily="34" charset="0"/>
              <a:buChar char="➬"/>
              <a:tabLst>
                <a:tab pos="457200" algn="l"/>
              </a:tabLst>
            </a:pP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Ogół mieszkańców jednostek zasadniczego podziału terytorialnego stanowi z mocy prawa wspólnotę samorządową – art. 16 ust. 1</a:t>
            </a:r>
            <a:br>
              <a:rPr lang="pl-PL" sz="2400" b="1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precyzuje, że to ogół mieszkańców stanowi wspólnotę samorządową, a nie wyłącznie instytucje władzy lokalnej </a:t>
            </a:r>
          </a:p>
          <a:p>
            <a:pPr>
              <a:buNone/>
              <a:tabLst>
                <a:tab pos="457200" algn="l"/>
              </a:tabLst>
            </a:pPr>
            <a:endParaRPr lang="pl-PL" sz="240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Font typeface="DejaVu Sans Condensed" pitchFamily="34" charset="0"/>
              <a:buChar char="➬"/>
              <a:tabLst>
                <a:tab pos="457200" algn="l"/>
              </a:tabLst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gwarancja zasady jawności życia publicznego - m.in.: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art. 54,  art. 61 i  art. 74 Konstytucji - regulują kwestię dostępu do informacji publicznej, swobody uczestnictwa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w pracach kolegialnych organów władzy pochodzących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z wyboru, czy informacji o ochronie środowiska </a:t>
            </a:r>
          </a:p>
          <a:p>
            <a:endParaRPr lang="pl-PL" sz="240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836712"/>
          </a:xfrm>
        </p:spPr>
        <p:txBody>
          <a:bodyPr>
            <a:noAutofit/>
          </a:bodyPr>
          <a:lstStyle/>
          <a:p>
            <a:pPr algn="r"/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Rozwiązania ustawowe</a:t>
            </a: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ustawa  o samorządzie gminnym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20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z  2016 r. poz. 446  </a:t>
            </a:r>
            <a:r>
              <a:rPr lang="pl-PL" sz="2000" i="1" dirty="0">
                <a:solidFill>
                  <a:schemeClr val="accent2">
                    <a:lumMod val="50000"/>
                  </a:schemeClr>
                </a:solidFill>
              </a:rPr>
              <a:t>ze zm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art. 4a, art. 5, art. 5a, art. 5b, art. 35 przewidują możliwość przeprowadzenia dwóch typów konsultacji:</a:t>
            </a: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65113" indent="-265113">
              <a:buFont typeface="DejaVu Sans Condensed" pitchFamily="34" charset="0"/>
              <a:buChar char="➬"/>
            </a:pPr>
            <a:r>
              <a:rPr lang="pl-PL" sz="2300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000" b="1">
                <a:solidFill>
                  <a:schemeClr val="accent2">
                    <a:lumMod val="50000"/>
                  </a:schemeClr>
                </a:solidFill>
              </a:rPr>
              <a:t>ustawa </a:t>
            </a: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o samorządzie powiatowym </a:t>
            </a:r>
            <a:r>
              <a:rPr lang="pl-PL" sz="2000" b="1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Dz. U. z 2016 r. poz. 814  </a:t>
            </a:r>
            <a:r>
              <a:rPr lang="pl-PL" sz="2000" i="1" dirty="0">
                <a:solidFill>
                  <a:schemeClr val="accent2">
                    <a:lumMod val="50000"/>
                  </a:schemeClr>
                </a:solidFill>
              </a:rPr>
              <a:t>ze zm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pl-PL" sz="2000" b="1" i="1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pl-PL" sz="2000" b="1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b="1" i="1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art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. 3a, 3b, 3c, 3d </a:t>
            </a:r>
            <a:endParaRPr lang="pl-PL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ustawa o </a:t>
            </a:r>
            <a:r>
              <a:rPr lang="pl-PL" sz="2000" b="1">
                <a:solidFill>
                  <a:schemeClr val="accent2">
                    <a:lumMod val="50000"/>
                  </a:schemeClr>
                </a:solidFill>
              </a:rPr>
              <a:t>samorządzie województwa - 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Dz. U. z 2016 r. poz. 486 </a:t>
            </a:r>
            <a:r>
              <a:rPr lang="pl-PL" sz="2000" i="1" dirty="0">
                <a:solidFill>
                  <a:schemeClr val="accent2">
                    <a:lumMod val="50000"/>
                  </a:schemeClr>
                </a:solidFill>
              </a:rPr>
              <a:t>ze zm</a:t>
            </a:r>
            <a:r>
              <a:rPr lang="pl-PL" sz="2000" i="1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pl-PL" sz="2000" b="1" i="1">
                <a:solidFill>
                  <a:schemeClr val="accent2">
                    <a:lumMod val="50000"/>
                  </a:schemeClr>
                </a:solidFill>
              </a:rPr>
              <a:t>   </a:t>
            </a:r>
            <a:br>
              <a:rPr lang="pl-PL" sz="2000" b="1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b="1" i="1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       </a:t>
            </a: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- 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art. 10a</a:t>
            </a:r>
            <a:endParaRPr lang="pl-PL" sz="2000" b="1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65113" indent="-265113">
              <a:buNone/>
            </a:pPr>
            <a:endParaRPr lang="en-US" sz="2400" dirty="0"/>
          </a:p>
          <a:p>
            <a:pPr>
              <a:buFont typeface="DejaVu Sans Condensed" pitchFamily="34" charset="0"/>
              <a:buChar char="➬"/>
            </a:pPr>
            <a:endParaRPr lang="pl-PL" sz="2400" b="1" i="1" dirty="0"/>
          </a:p>
          <a:p>
            <a:pPr>
              <a:buNone/>
            </a:pPr>
            <a:endParaRPr lang="pl-PL" sz="2400" b="1" i="1" dirty="0"/>
          </a:p>
          <a:p>
            <a:pPr>
              <a:buNone/>
            </a:pPr>
            <a:endParaRPr lang="pl-PL" sz="2400" b="1" dirty="0"/>
          </a:p>
          <a:p>
            <a:pPr>
              <a:buNone/>
            </a:pPr>
            <a:endParaRPr lang="pl-PL" sz="2400" b="1" dirty="0"/>
          </a:p>
          <a:p>
            <a:pPr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0" y="1844824"/>
            <a:ext cx="9144000" cy="1728192"/>
          </a:xfrm>
          <a:prstGeom prst="roundRect">
            <a:avLst>
              <a:gd name="adj" fmla="val 1031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tx1"/>
                </a:solidFill>
              </a:rPr>
              <a:t>obligatoryjnych</a:t>
            </a:r>
            <a:endParaRPr lang="pl-PL" sz="2000" b="1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tworzenia, łączenia, podziału i znoszenia gmin oraz ustalania ich granic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 nadania gminie lub miejscowości statusu miasta i ustalenia jego granic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ustalenia lub zmiany nazw gmin oraz siedzib ich władz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tx1"/>
                </a:solidFill>
              </a:rPr>
              <a:t>utworzenia jednostki pomocniczej (np. sołectwa, etc.) i nadania jej statutu 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0" y="3717032"/>
            <a:ext cx="9144000" cy="936104"/>
          </a:xfrm>
          <a:prstGeom prst="roundRect">
            <a:avLst>
              <a:gd name="adj" fmla="val 2564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sz="2000" b="1" dirty="0">
              <a:solidFill>
                <a:schemeClr val="tx1"/>
              </a:solidFill>
            </a:endParaRP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fakultatywnych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</a:rPr>
              <a:t>w innych przypadkach przewidzianych ustawą oraz w sprawach </a:t>
            </a:r>
            <a:r>
              <a:rPr lang="pl-PL" sz="2000">
                <a:solidFill>
                  <a:schemeClr val="tx1"/>
                </a:solidFill>
              </a:rPr>
              <a:t>ważnych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dla </a:t>
            </a:r>
            <a:r>
              <a:rPr lang="pl-PL" sz="2000" dirty="0">
                <a:solidFill>
                  <a:schemeClr val="tx1"/>
                </a:solidFill>
              </a:rPr>
              <a:t>wspólnoty</a:t>
            </a: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  <a:p>
            <a:pPr algn="ctr"/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pPr algn="r"/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Rozwiązania ustawowe</a:t>
            </a:r>
            <a:endParaRPr lang="pl-PL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pl-PL" sz="8000" dirty="0"/>
              <a:t>  </a:t>
            </a:r>
            <a:r>
              <a:rPr lang="pl-PL" sz="9600" dirty="0">
                <a:solidFill>
                  <a:schemeClr val="accent2">
                    <a:lumMod val="50000"/>
                  </a:schemeClr>
                </a:solidFill>
              </a:rPr>
              <a:t>Ustawa o: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działalności pożytku publicznego i o wolontariacie </a:t>
            </a: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Dz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r. 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1817 ze zm.</a:t>
            </a: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   </a:t>
            </a:r>
            <a:endParaRPr lang="pl-PL" sz="7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 3" pitchFamily="18" charset="2"/>
              <a:buChar char="e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referendum lokalnym 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Dz. U. z 2016 r. poz. 400  ze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zm.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buFont typeface="DejaVu Sans Condensed" pitchFamily="34" charset="0"/>
              <a:buChar char="➬"/>
            </a:pP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Radzie Dialogu Społecznego (…) </a:t>
            </a: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2015 r.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1240   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 3" pitchFamily="18" charset="2"/>
              <a:buChar char="e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Prawo ochrony środowiska  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z 2017 r. poz.  519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ze zm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 3" pitchFamily="18" charset="2"/>
              <a:buChar char="e"/>
            </a:pP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 Prawo </a:t>
            </a: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wodne  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z 2017 r.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1121 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 3" pitchFamily="18" charset="2"/>
              <a:buChar char="e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zasadach prowadzenia polityki rozwoju  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U. z 2017 r. poz. 1376 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 3" pitchFamily="18" charset="2"/>
              <a:buChar char="e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pomocy społecznej –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r. 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930 ze zm.   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promocji zatrudnienia i instytucjach rynku pracy 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2017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r. 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1065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ze zm.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ustawa o planowaniu i zagospodarowaniu przestrzennym -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2017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poz. 1073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sporcie -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r. poz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176 ze zm. 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rehabilitacji zawodowej i społecznej oraz zatrudnianiu osób niepełnosprawnych  - 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poz. 2046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ze zm.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DejaVu Sans Condensed" pitchFamily="34" charset="0"/>
              <a:buChar char="➬"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systemie oświaty  -  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Dz. U.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z 2016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poz. 1943 </a:t>
            </a:r>
            <a:r>
              <a:rPr lang="pl-PL" sz="7200" i="1" dirty="0">
                <a:solidFill>
                  <a:schemeClr val="accent2">
                    <a:lumMod val="50000"/>
                  </a:schemeClr>
                </a:solidFill>
              </a:rPr>
              <a:t>ze zm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.  </a:t>
            </a:r>
            <a:r>
              <a:rPr lang="pl-PL" sz="7200" b="1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  od 1 września 2017 r. - Prawo oświatowe – </a:t>
            </a:r>
            <a:r>
              <a:rPr lang="pl-PL" sz="7200" i="1">
                <a:solidFill>
                  <a:schemeClr val="accent2">
                    <a:lumMod val="50000"/>
                  </a:schemeClr>
                </a:solidFill>
              </a:rPr>
              <a:t>Dz. U. z 2017 r. poz. 59 i 949</a:t>
            </a:r>
            <a:endParaRPr lang="pl-PL" sz="72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720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endParaRPr lang="pl-PL" sz="72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Clr>
                <a:schemeClr val="tx1"/>
              </a:buClr>
              <a:buFont typeface="DejaVu Sans Condensed" pitchFamily="34" charset="0"/>
              <a:buChar char="➬"/>
            </a:pPr>
            <a:endParaRPr lang="pl-PL" sz="7200" dirty="0"/>
          </a:p>
          <a:p>
            <a:pPr>
              <a:buClr>
                <a:schemeClr val="tx1"/>
              </a:buClr>
              <a:buFont typeface="DejaVu Sans Condensed" pitchFamily="34" charset="0"/>
              <a:buChar char="➬"/>
            </a:pPr>
            <a:endParaRPr lang="pl-PL" sz="72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pPr algn="r"/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Rada oświatowa – ustawa o systemie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36711"/>
            <a:ext cx="9144000" cy="39604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Organ stanowiący JST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może powołać radę oświatową działającą przy tym organie</a:t>
            </a:r>
          </a:p>
          <a:p>
            <a:pPr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2. Do zadań rady oświatowej należy: </a:t>
            </a:r>
          </a:p>
          <a:p>
            <a:pPr marL="536575" indent="-441325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1) badanie potrzeb oświatowych na obszarze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działania JST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oraz przygotowywanie projektów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ich zaspokajania;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  <a:p>
            <a:pPr marL="536575" indent="-441325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opiniowanie budżetu JST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w części dotyczącej wydatków na oświatę;</a:t>
            </a:r>
          </a:p>
          <a:p>
            <a:pPr marL="536575" indent="-441325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3) opiniowanie projektów sieci publicznych szkół i placówek;</a:t>
            </a:r>
          </a:p>
          <a:p>
            <a:pPr marL="536575" indent="-441325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4) opiniowanie projektów aktów prawa miejscowego wydawanych w sprawach oświaty;</a:t>
            </a:r>
          </a:p>
          <a:p>
            <a:pPr marL="536575" indent="-441325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5) wyrażanie opinii i wniosków w innych sprawach dotyczących oświaty.</a:t>
            </a:r>
          </a:p>
          <a:p>
            <a:pPr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3. Właściwy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organ JST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jest obowiązany przedstawić radzie oświatowej projekty aktów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, </a:t>
            </a:r>
            <a:br>
              <a:rPr lang="pl-PL" sz="18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których mowa w ust. 2 </a:t>
            </a:r>
            <a:r>
              <a:rPr lang="pl-PL" sz="1800" dirty="0" err="1">
                <a:solidFill>
                  <a:schemeClr val="accent2">
                    <a:lumMod val="50000"/>
                  </a:schemeClr>
                </a:solidFill>
              </a:rPr>
              <a:t>pkt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  2-4. </a:t>
            </a:r>
          </a:p>
          <a:p>
            <a:pPr algn="ctr">
              <a:buNone/>
            </a:pPr>
            <a:r>
              <a:rPr lang="pl-PL" sz="1800" i="1" dirty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                                          </a:t>
            </a:r>
            <a:r>
              <a:rPr lang="pl-PL" sz="1600" i="1" dirty="0">
                <a:solidFill>
                  <a:schemeClr val="accent2">
                    <a:lumMod val="50000"/>
                  </a:schemeClr>
                </a:solidFill>
              </a:rPr>
              <a:t>- art</a:t>
            </a:r>
            <a:r>
              <a:rPr lang="pl-PL" sz="1600" i="1">
                <a:solidFill>
                  <a:schemeClr val="accent2">
                    <a:lumMod val="50000"/>
                  </a:schemeClr>
                </a:solidFill>
              </a:rPr>
              <a:t>. 48 </a:t>
            </a:r>
            <a:r>
              <a:rPr lang="pl-PL" sz="1600" i="1">
                <a:solidFill>
                  <a:srgbClr val="C00000"/>
                </a:solidFill>
              </a:rPr>
              <a:t>(78)</a:t>
            </a:r>
            <a:endParaRPr lang="pl-PL" sz="1600" i="1" dirty="0">
              <a:solidFill>
                <a:srgbClr val="C00000"/>
              </a:solidFill>
            </a:endParaRPr>
          </a:p>
          <a:p>
            <a:pPr marL="1163638" indent="-992188">
              <a:buNone/>
            </a:pP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art. 49 </a:t>
            </a:r>
            <a:r>
              <a:rPr lang="pl-PL" sz="1800">
                <a:solidFill>
                  <a:srgbClr val="C00000"/>
                </a:solidFill>
              </a:rPr>
              <a:t>(79)  </a:t>
            </a:r>
            <a:r>
              <a:rPr lang="pl-PL" sz="1800">
                <a:solidFill>
                  <a:schemeClr val="accent2">
                    <a:lumMod val="50000"/>
                  </a:schemeClr>
                </a:solidFill>
              </a:rPr>
              <a:t>- Organ</a:t>
            </a: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, o którym mowa w art. 48 ust. 1, ustala: </a:t>
            </a:r>
          </a:p>
          <a:p>
            <a:pPr marL="1163638" indent="95250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1) skład i zasady wyboru członków rady oświatowej;</a:t>
            </a:r>
          </a:p>
          <a:p>
            <a:pPr marL="1163638" indent="95250">
              <a:buNone/>
            </a:pPr>
            <a:r>
              <a:rPr lang="pl-PL" sz="1800" dirty="0">
                <a:solidFill>
                  <a:schemeClr val="accent2">
                    <a:lumMod val="50000"/>
                  </a:schemeClr>
                </a:solidFill>
              </a:rPr>
              <a:t>2) regulamin działania rady oświatowej.</a:t>
            </a:r>
          </a:p>
          <a:p>
            <a:pPr marL="1163638" indent="-355600">
              <a:buNone/>
            </a:pPr>
            <a:r>
              <a:rPr lang="pl-PL" sz="1800" i="1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-</a:t>
            </a:r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pl-PL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6712"/>
          </a:xfrm>
        </p:spPr>
        <p:txBody>
          <a:bodyPr/>
          <a:lstStyle/>
          <a:p>
            <a:pPr algn="r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Raport z badania partycypacji obywatelskiej 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we współtworzeniu lokalnej polityki oświatowej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495800" cy="5217443"/>
          </a:xfrm>
        </p:spPr>
        <p:txBody>
          <a:bodyPr/>
          <a:lstStyle/>
          <a:p>
            <a:pPr>
              <a:buNone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Uczestnicy badania:</a:t>
            </a:r>
          </a:p>
          <a:p>
            <a:pPr marL="171450" indent="-171450">
              <a:buFont typeface="Wingdings 3" pitchFamily="18" charset="2"/>
              <a:buChar char="e"/>
            </a:pP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gmina miejska: 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Bełchatów, Łaskarzew, Sieradz</a:t>
            </a:r>
          </a:p>
          <a:p>
            <a:pPr marL="171450" indent="-171450">
              <a:buNone/>
            </a:pPr>
            <a:endParaRPr lang="pl-PL" sz="100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Wingdings 3" pitchFamily="18" charset="2"/>
              <a:buChar char="e"/>
            </a:pP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gmina wiejska: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Bielawy, Nowa Słupia</a:t>
            </a:r>
          </a:p>
          <a:p>
            <a:pPr marL="0" indent="0">
              <a:buFont typeface="Wingdings 3" pitchFamily="18" charset="2"/>
              <a:buChar char="e"/>
            </a:pPr>
            <a:endParaRPr lang="pl-PL" sz="100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Wingdings 3" pitchFamily="18" charset="2"/>
              <a:buChar char="e"/>
            </a:pP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gmina wiejsko-miejska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      Dobre Miasto </a:t>
            </a:r>
          </a:p>
          <a:p>
            <a:pPr marL="0" indent="0">
              <a:buNone/>
            </a:pPr>
            <a:endParaRPr lang="pl-PL" sz="100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>
              <a:buFont typeface="Wingdings 3" pitchFamily="18" charset="2"/>
              <a:buChar char="e"/>
            </a:pP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miasto na prawach powiatu: 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Gdańsk, Płock</a:t>
            </a:r>
          </a:p>
          <a:p>
            <a:pPr marL="171450" indent="-171450">
              <a:buNone/>
            </a:pPr>
            <a:endParaRPr lang="pl-PL" sz="1000">
              <a:solidFill>
                <a:schemeClr val="accent2">
                  <a:lumMod val="50000"/>
                </a:schemeClr>
              </a:solidFill>
            </a:endParaRPr>
          </a:p>
          <a:p>
            <a:pPr marL="266700" indent="-266700">
              <a:buFont typeface="Wingdings 3" pitchFamily="18" charset="2"/>
              <a:buChar char="e"/>
            </a:pP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powiat: 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hajnowski, kaliski</a:t>
            </a:r>
          </a:p>
        </p:txBody>
      </p:sp>
      <p:pic>
        <p:nvPicPr>
          <p:cNvPr id="1026" name="Picture 2" descr="C:\Users\EWA\Desktop\IMG_20170809_182400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57200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r"/>
            <a:r>
              <a:rPr lang="pl-PL" sz="2800" b="1">
                <a:solidFill>
                  <a:schemeClr val="accent2">
                    <a:lumMod val="50000"/>
                  </a:schemeClr>
                </a:solidFill>
              </a:rPr>
              <a:t>Konsultacje społeczne </a:t>
            </a: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-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Podejście władz samorządowych do organizowania konsultacji społecznych jest zróżnicowane między poszczególnymi JST objętymi badaniem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Konsultacje mogą mieć formę zredukowaną do wynikającego </a:t>
            </a:r>
            <a:br>
              <a:rPr lang="pl-PL" sz="22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z ustawowych obowiązków uzyskiwania pisemnych opinii od formalnych aktorów systemu edukacji, choć niekiedy włączani </a:t>
            </a:r>
            <a:br>
              <a:rPr lang="pl-PL" sz="22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w nie są wszyscy zainteresowani mieszkańcy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Ich przebieg może ograniczać się do informowania, niekiedy jednak przyjmuje formę publicznej debaty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Bywa, choć sytuacje takie były rzadkie w zbadanych jednostkach, że konsultacje uwzględniają przeprowadzenie wśród mieszkańców ankiety</a:t>
            </a:r>
          </a:p>
          <a:p>
            <a:endParaRPr lang="pl-PL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90066"/>
          </a:xfrm>
        </p:spPr>
        <p:txBody>
          <a:bodyPr/>
          <a:lstStyle/>
          <a:p>
            <a:pPr algn="r"/>
            <a:r>
              <a:rPr lang="pl-PL" sz="2800" b="1">
                <a:solidFill>
                  <a:schemeClr val="accent2">
                    <a:lumMod val="50000"/>
                  </a:schemeClr>
                </a:solidFill>
              </a:rPr>
              <a:t>Koprodukcja usług edukacyjnych </a:t>
            </a: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-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217443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Koprodukcja usług edukacyjnych, jako forma partycypacji, występuje rzadziej niż konsultacje społeczne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Przejawia się włączaniem się mieszkańców w prowadzenie </a:t>
            </a:r>
            <a:br>
              <a:rPr lang="pl-PL" sz="22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szkół poprzez tworzenie stowarzyszeń przejmujących ich prowadzenie – z inicjatywy samych obywateli lub (rzadziej) władz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Przedstawiciele środowisk związanych z oświatą mogą być również zapraszani do współtworzenia dokumentów strategicznych JST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 3" pitchFamily="18" charset="2"/>
              <a:buChar char="e"/>
            </a:pPr>
            <a:r>
              <a:rPr lang="pl-PL" sz="2200">
                <a:solidFill>
                  <a:schemeClr val="accent2">
                    <a:lumMod val="50000"/>
                  </a:schemeClr>
                </a:solidFill>
              </a:rPr>
              <a:t>Lokalny biznes włącza się we współpracę ze szkołami zawodowymi, upatrując w ich absolwentach potencjalnych przyszłych pracowników, w których kwalifikacje warto jest „zainwestować”, wspierając materialnie proces dydaktyczny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r"/>
            <a:r>
              <a:rPr lang="pl-PL" sz="2800" b="1">
                <a:solidFill>
                  <a:schemeClr val="accent2">
                    <a:lumMod val="50000"/>
                  </a:schemeClr>
                </a:solidFill>
              </a:rPr>
              <a:t>Protesty - </a:t>
            </a: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41379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Stanowią częsty przejaw działań partycypacyjnych,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a ich najczęstszym powodem są plany władz samorządowych dotyczące likwidacji szkoły lub jej przekazania do prowadzenia podmiotowi niepublicznemu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W wielu przypadkach powodują zmianę decyzji władz,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przez co mogą prowadzić do utrudnień w reorganizacji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sieci szkół, pożądanej w związku ze zmianami demograficznymi i spadkiem rentowności niektórych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z nich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778098"/>
          </a:xfrm>
        </p:spPr>
        <p:txBody>
          <a:bodyPr/>
          <a:lstStyle/>
          <a:p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      Wyjazd uczniów na wycieczkę </a:t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  – studium przypadku</a:t>
            </a:r>
          </a:p>
        </p:txBody>
      </p:sp>
    </p:spTree>
    <p:extLst>
      <p:ext uri="{BB962C8B-B14F-4D97-AF65-F5344CB8AC3E}">
        <p14:creationId xmlns:p14="http://schemas.microsoft.com/office/powerpoint/2010/main" xmlns="" val="73142864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072361-2D5B-4017-98D9-48ADF702C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2564904"/>
            <a:ext cx="6203032" cy="240913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Zapraszam na przerwę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9320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pl-PL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sesji: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Wprowadzenie – Co powoduje, że tak trudno jest budować współpracę w środowisku lokalnym?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Instytucjonalno-prawne ramy konsultacji społecznych  - rozwiązania ustrojowe i rozwiązania ustawowe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Model partycypacji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Jak zaplanować partycypację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Etapy procesu konsultacji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Dekalog działań partycypacyjnych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400" i="1">
                <a:solidFill>
                  <a:schemeClr val="accent2">
                    <a:lumMod val="50000"/>
                  </a:schemeClr>
                </a:solidFill>
              </a:rPr>
              <a:t>Komunikacja jako narzędzie procesu partycypacji</a:t>
            </a:r>
            <a:br>
              <a:rPr lang="pl-PL" sz="2400" i="1">
                <a:solidFill>
                  <a:schemeClr val="accent2">
                    <a:lumMod val="50000"/>
                  </a:schemeClr>
                </a:solidFill>
              </a:rPr>
            </a:br>
            <a:endParaRPr lang="pl-PL" sz="2400" i="1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      Wyjazd uczniów na wycieczkę </a:t>
            </a:r>
            <a:b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  – studium przypadku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pl-PL" sz="2600"/>
              <a:t>Symulacja konsultacji/debaty zainicjowanej przez nauczyciela. Udział biorą: </a:t>
            </a:r>
            <a:br>
              <a:rPr lang="pl-PL" sz="2600"/>
            </a:br>
            <a:r>
              <a:rPr lang="pl-PL" sz="2600"/>
              <a:t>- uczniowie</a:t>
            </a:r>
            <a:br>
              <a:rPr lang="pl-PL" sz="2600"/>
            </a:br>
            <a:r>
              <a:rPr lang="pl-PL" sz="2600"/>
              <a:t>- rodzice</a:t>
            </a:r>
            <a:br>
              <a:rPr lang="pl-PL" sz="2600"/>
            </a:br>
            <a:r>
              <a:rPr lang="pl-PL" sz="2600"/>
              <a:t>- przedstawiciele władz samorządowych</a:t>
            </a:r>
            <a:br>
              <a:rPr lang="pl-PL" sz="2600"/>
            </a:br>
            <a:r>
              <a:rPr lang="pl-PL" sz="2600"/>
              <a:t>- nauczyciele i dyrektor szkoły  </a:t>
            </a:r>
            <a:br>
              <a:rPr lang="pl-PL" sz="2600"/>
            </a:br>
            <a:r>
              <a:rPr lang="pl-PL" sz="2600"/>
              <a:t>- mieszkańcy</a:t>
            </a:r>
          </a:p>
          <a:p>
            <a:pPr lvl="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pl-PL" sz="2600"/>
              <a:t/>
            </a:r>
            <a:br>
              <a:rPr lang="pl-PL" sz="2600"/>
            </a:br>
            <a:r>
              <a:rPr lang="pl-PL" sz="2600"/>
              <a:t>W rolę "stron" wcielają się uczestnicy szkolenia. </a:t>
            </a:r>
            <a:br>
              <a:rPr lang="pl-PL" sz="2600"/>
            </a:br>
            <a:r>
              <a:rPr lang="pl-PL" sz="2600"/>
              <a:t>                                                      </a:t>
            </a:r>
          </a:p>
          <a:p>
            <a:pPr lvl="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pl-PL" sz="2600" i="1"/>
              <a:t>                                                              czas -  20 min.</a:t>
            </a:r>
          </a:p>
          <a:p>
            <a:endParaRPr lang="pl-PL" sz="26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Inspiracja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pic>
        <p:nvPicPr>
          <p:cNvPr id="5" name="Picture 2" descr="C:\Users\EWA\Desktop\IMG_20170809_1824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812" y="1406024"/>
            <a:ext cx="3384376" cy="4255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6872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partycypacji w pigułce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partycypacyjne ABC </a:t>
            </a:r>
            <a:endParaRPr lang="pl-PL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785794"/>
          </a:xfrm>
        </p:spPr>
        <p:txBody>
          <a:bodyPr>
            <a:noAutofit/>
          </a:bodyPr>
          <a:lstStyle/>
          <a:p>
            <a:pPr algn="r"/>
            <a:r>
              <a:rPr lang="pl-PL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solidFill>
                  <a:srgbClr val="002060"/>
                </a:solidFill>
              </a:rPr>
              <a:t>Model partycypacji </a:t>
            </a:r>
            <a:br>
              <a:rPr lang="pl-PL" sz="2400" b="1" dirty="0">
                <a:solidFill>
                  <a:srgbClr val="002060"/>
                </a:solidFill>
              </a:rPr>
            </a:br>
            <a:r>
              <a:rPr lang="pl-PL" sz="2200" b="1" i="1" dirty="0">
                <a:solidFill>
                  <a:srgbClr val="002060"/>
                </a:solidFill>
              </a:rPr>
              <a:t>wg Sherry R.  </a:t>
            </a:r>
            <a:r>
              <a:rPr lang="pl-PL" sz="2200" b="1" i="1" dirty="0" err="1">
                <a:solidFill>
                  <a:srgbClr val="002060"/>
                </a:solidFill>
              </a:rPr>
              <a:t>Arnstein</a:t>
            </a:r>
            <a:r>
              <a:rPr lang="pl-PL" sz="2200" b="1" i="1" dirty="0">
                <a:solidFill>
                  <a:srgbClr val="002060"/>
                </a:solidFill>
              </a:rPr>
              <a:t> (1969)</a:t>
            </a:r>
            <a:br>
              <a:rPr lang="pl-PL" sz="2200" b="1" i="1" dirty="0">
                <a:solidFill>
                  <a:srgbClr val="002060"/>
                </a:solidFill>
              </a:rPr>
            </a:br>
            <a:endParaRPr lang="pl-PL" sz="22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60648"/>
            <a:ext cx="4714876" cy="6264696"/>
          </a:xfrm>
          <a:prstGeom prst="rect">
            <a:avLst/>
          </a:prstGeom>
          <a:ln w="190500" cap="sq">
            <a:solidFill>
              <a:schemeClr val="bg1">
                <a:lumMod val="6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5" name="Łącznik łamany 4"/>
          <p:cNvCxnSpPr/>
          <p:nvPr/>
        </p:nvCxnSpPr>
        <p:spPr>
          <a:xfrm>
            <a:off x="4357686" y="1142984"/>
            <a:ext cx="714380" cy="21431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łamany 7"/>
          <p:cNvCxnSpPr/>
          <p:nvPr/>
        </p:nvCxnSpPr>
        <p:spPr>
          <a:xfrm flipV="1">
            <a:off x="4429124" y="1643050"/>
            <a:ext cx="571504" cy="21431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łamany 21"/>
          <p:cNvCxnSpPr/>
          <p:nvPr/>
        </p:nvCxnSpPr>
        <p:spPr>
          <a:xfrm>
            <a:off x="4429124" y="2571744"/>
            <a:ext cx="642942" cy="285752"/>
          </a:xfrm>
          <a:prstGeom prst="bentConnector3">
            <a:avLst>
              <a:gd name="adj1" fmla="val 7074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łamany 22"/>
          <p:cNvCxnSpPr/>
          <p:nvPr/>
        </p:nvCxnSpPr>
        <p:spPr>
          <a:xfrm flipV="1">
            <a:off x="4427984" y="5805264"/>
            <a:ext cx="1644214" cy="28803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łamany 28"/>
          <p:cNvCxnSpPr/>
          <p:nvPr/>
        </p:nvCxnSpPr>
        <p:spPr>
          <a:xfrm flipV="1">
            <a:off x="4355976" y="3789040"/>
            <a:ext cx="720080" cy="144016"/>
          </a:xfrm>
          <a:prstGeom prst="bentConnector3">
            <a:avLst>
              <a:gd name="adj1" fmla="val 71164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5429256" y="1357298"/>
            <a:ext cx="2256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cxnSp>
        <p:nvCxnSpPr>
          <p:cNvPr id="43" name="Łącznik łamany 42"/>
          <p:cNvCxnSpPr/>
          <p:nvPr/>
        </p:nvCxnSpPr>
        <p:spPr>
          <a:xfrm>
            <a:off x="4139952" y="4581128"/>
            <a:ext cx="1800200" cy="79208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rostokąt zaokrąglony 43"/>
          <p:cNvSpPr/>
          <p:nvPr/>
        </p:nvSpPr>
        <p:spPr>
          <a:xfrm>
            <a:off x="5072066" y="836712"/>
            <a:ext cx="4071934" cy="936104"/>
          </a:xfrm>
          <a:prstGeom prst="round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NIEPARTYCYPACJA </a:t>
            </a:r>
          </a:p>
          <a:p>
            <a:r>
              <a:rPr lang="pl-PL" sz="2000" dirty="0">
                <a:solidFill>
                  <a:schemeClr val="tx1"/>
                </a:solidFill>
              </a:rPr>
              <a:t>- substytut </a:t>
            </a:r>
            <a:r>
              <a:rPr lang="pl-PL" sz="2000">
                <a:solidFill>
                  <a:schemeClr val="tx1"/>
                </a:solidFill>
              </a:rPr>
              <a:t>właściwej partycypacji</a:t>
            </a:r>
            <a:endParaRPr lang="pl-PL" sz="2000" dirty="0">
              <a:solidFill>
                <a:schemeClr val="tx1"/>
              </a:solidFill>
            </a:endParaRPr>
          </a:p>
        </p:txBody>
      </p:sp>
      <p:cxnSp>
        <p:nvCxnSpPr>
          <p:cNvPr id="46" name="Łącznik prosty ze strzałką 45"/>
          <p:cNvCxnSpPr/>
          <p:nvPr/>
        </p:nvCxnSpPr>
        <p:spPr>
          <a:xfrm>
            <a:off x="4499992" y="3212976"/>
            <a:ext cx="576064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ostokąt zaokrąglony 50"/>
          <p:cNvSpPr/>
          <p:nvPr/>
        </p:nvSpPr>
        <p:spPr>
          <a:xfrm>
            <a:off x="5148064" y="1988840"/>
            <a:ext cx="3995936" cy="3011796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TOKENIZM </a:t>
            </a:r>
          </a:p>
          <a:p>
            <a:pPr>
              <a:buFontTx/>
              <a:buChar char="-"/>
            </a:pPr>
            <a:r>
              <a:rPr lang="pl-PL" sz="2200" b="1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możliwość słuchania i </a:t>
            </a:r>
            <a:r>
              <a:rPr lang="pl-PL" sz="2000">
                <a:solidFill>
                  <a:schemeClr val="tx1"/>
                </a:solidFill>
              </a:rPr>
              <a:t>bycia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  wysłuchanym</a:t>
            </a:r>
            <a:r>
              <a:rPr lang="pl-PL" sz="2000" dirty="0">
                <a:solidFill>
                  <a:schemeClr val="tx1"/>
                </a:solidFill>
              </a:rPr>
              <a:t>, bez </a:t>
            </a:r>
            <a:r>
              <a:rPr lang="pl-PL" sz="2000">
                <a:solidFill>
                  <a:schemeClr val="tx1"/>
                </a:solidFill>
              </a:rPr>
              <a:t>gwarancji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  realizacji</a:t>
            </a:r>
            <a:endParaRPr lang="pl-PL" sz="2000" dirty="0">
              <a:solidFill>
                <a:schemeClr val="tx1"/>
              </a:solidFill>
            </a:endParaRPr>
          </a:p>
          <a:p>
            <a:endParaRPr lang="pl-PL" sz="90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2000">
                <a:solidFill>
                  <a:schemeClr val="tx1"/>
                </a:solidFill>
              </a:rPr>
              <a:t>umieszczanie w ciałach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  doradczych, udzielanie porad,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  pacyfikacja/łagodzenie – </a:t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000">
                <a:solidFill>
                  <a:schemeClr val="tx1"/>
                </a:solidFill>
              </a:rPr>
              <a:t>  </a:t>
            </a:r>
            <a:r>
              <a:rPr lang="pl-PL" b="1" i="1">
                <a:solidFill>
                  <a:schemeClr val="tx1"/>
                </a:solidFill>
              </a:rPr>
              <a:t>wyższy </a:t>
            </a:r>
            <a:r>
              <a:rPr lang="pl-PL" b="1" i="1" dirty="0">
                <a:solidFill>
                  <a:schemeClr val="tx1"/>
                </a:solidFill>
              </a:rPr>
              <a:t>poziom </a:t>
            </a:r>
            <a:r>
              <a:rPr lang="pl-PL" b="1" i="1" dirty="0" err="1">
                <a:solidFill>
                  <a:schemeClr val="tx1"/>
                </a:solidFill>
              </a:rPr>
              <a:t>tokenizmu</a:t>
            </a:r>
            <a:r>
              <a:rPr lang="pl-PL" b="1" i="1">
                <a:solidFill>
                  <a:schemeClr val="tx1"/>
                </a:solidFill>
              </a:rPr>
              <a:t>, </a:t>
            </a:r>
            <a:endParaRPr lang="pl-PL" b="1" i="1" dirty="0">
              <a:solidFill>
                <a:schemeClr val="tx1"/>
              </a:solidFill>
            </a:endParaRPr>
          </a:p>
        </p:txBody>
      </p:sp>
      <p:cxnSp>
        <p:nvCxnSpPr>
          <p:cNvPr id="62" name="Łącznik prosty ze strzałką 61"/>
          <p:cNvCxnSpPr/>
          <p:nvPr/>
        </p:nvCxnSpPr>
        <p:spPr>
          <a:xfrm>
            <a:off x="4355976" y="5445224"/>
            <a:ext cx="1656184" cy="14401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zaokrąglony 65"/>
          <p:cNvSpPr/>
          <p:nvPr/>
        </p:nvSpPr>
        <p:spPr>
          <a:xfrm>
            <a:off x="6072198" y="5085184"/>
            <a:ext cx="3071802" cy="127277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95250" algn="l"/>
                <a:tab pos="173038" algn="l"/>
              </a:tabLst>
            </a:pPr>
            <a:r>
              <a:rPr lang="pl-PL" sz="2400" b="1" dirty="0">
                <a:solidFill>
                  <a:srgbClr val="C00000"/>
                </a:solidFill>
              </a:rPr>
              <a:t>      </a:t>
            </a: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PARTYCYPACJA</a:t>
            </a:r>
            <a:r>
              <a:rPr lang="pl-PL" sz="2400" b="1" dirty="0">
                <a:solidFill>
                  <a:srgbClr val="C00000"/>
                </a:solidFill>
              </a:rPr>
              <a:t>	     </a:t>
            </a:r>
            <a:r>
              <a:rPr lang="pl-PL" sz="2200" b="1" dirty="0">
                <a:solidFill>
                  <a:schemeClr val="tx1"/>
                </a:solidFill>
              </a:rPr>
              <a:t>właściwa</a:t>
            </a:r>
          </a:p>
          <a:p>
            <a:pPr>
              <a:tabLst>
                <a:tab pos="95250" algn="l"/>
                <a:tab pos="173038" algn="l"/>
              </a:tabLst>
            </a:pPr>
            <a:endParaRPr lang="pl-PL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Autofit/>
          </a:bodyPr>
          <a:lstStyle/>
          <a:p>
            <a:pPr algn="r"/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Partycypacja jak drabina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>
            <a:noAutofit/>
          </a:bodyPr>
          <a:lstStyle/>
          <a:p>
            <a:pPr marL="361950" indent="-361950">
              <a:spcBef>
                <a:spcPts val="0"/>
              </a:spcBef>
              <a:buAutoNum type="arabicPeriod"/>
            </a:pPr>
            <a:r>
              <a:rPr lang="pl-PL" sz="1600" dirty="0"/>
              <a:t>Władza </a:t>
            </a:r>
            <a:r>
              <a:rPr lang="pl-PL" sz="1600"/>
              <a:t>decyduje jednostronnie </a:t>
            </a:r>
            <a:r>
              <a:rPr lang="pl-PL" sz="1600" dirty="0"/>
              <a:t>i samodzielnie, nie informując opinii publicznej</a:t>
            </a:r>
          </a:p>
          <a:p>
            <a:pPr marL="361950" indent="-361950">
              <a:spcBef>
                <a:spcPts val="0"/>
              </a:spcBef>
              <a:buAutoNum type="arabicPeriod" startAt="2"/>
            </a:pPr>
            <a:r>
              <a:rPr lang="pl-PL" sz="1600" dirty="0"/>
              <a:t>Władza  </a:t>
            </a:r>
            <a:r>
              <a:rPr lang="pl-PL" sz="1600"/>
              <a:t>decyduje jednostronnie  </a:t>
            </a:r>
            <a:r>
              <a:rPr lang="pl-PL" sz="1600" dirty="0"/>
              <a:t>i  samodzielnie,  </a:t>
            </a:r>
            <a:r>
              <a:rPr lang="pl-PL" sz="1600" u="sng" dirty="0"/>
              <a:t>ale</a:t>
            </a:r>
            <a:r>
              <a:rPr lang="pl-PL" sz="1600" dirty="0"/>
              <a:t>  informuje  opinię o  podjętych decyzjach po ich podjęciu</a:t>
            </a:r>
          </a:p>
          <a:p>
            <a:pPr marL="361950" indent="-361950">
              <a:spcBef>
                <a:spcPts val="0"/>
              </a:spcBef>
              <a:buAutoNum type="arabicPeriod" startAt="3"/>
            </a:pPr>
            <a:r>
              <a:rPr lang="pl-PL" sz="1600" dirty="0"/>
              <a:t>Władza  </a:t>
            </a:r>
            <a:r>
              <a:rPr lang="pl-PL" sz="1600"/>
              <a:t>decyduje  jednostronnie  </a:t>
            </a:r>
            <a:r>
              <a:rPr lang="pl-PL" sz="1600" dirty="0"/>
              <a:t>i  samodzielnie,  ale  oprócz  informowania opinii społecznej o </a:t>
            </a:r>
            <a:r>
              <a:rPr lang="pl-PL" sz="1600"/>
              <a:t>podejmowanych decyzjach, po </a:t>
            </a:r>
            <a:r>
              <a:rPr lang="pl-PL" sz="1600" dirty="0"/>
              <a:t>ich </a:t>
            </a:r>
            <a:r>
              <a:rPr lang="pl-PL" sz="1600"/>
              <a:t>podjęciu uzasadnia </a:t>
            </a:r>
            <a:r>
              <a:rPr lang="pl-PL" sz="1600" dirty="0"/>
              <a:t>te decyzje, nakłaniając do ich akceptacji</a:t>
            </a:r>
          </a:p>
          <a:p>
            <a:pPr marL="361950" indent="-361950">
              <a:spcBef>
                <a:spcPts val="0"/>
              </a:spcBef>
              <a:buAutoNum type="arabicPeriod" startAt="4"/>
            </a:pPr>
            <a:r>
              <a:rPr lang="pl-PL" sz="1600" dirty="0"/>
              <a:t>Przed podjęciem decyzji informuje o swych planach </a:t>
            </a:r>
            <a:r>
              <a:rPr lang="pl-PL" sz="1600"/>
              <a:t>i przyjmuje do </a:t>
            </a:r>
            <a:r>
              <a:rPr lang="pl-PL" sz="1600" dirty="0"/>
              <a:t>wiadomości pojawiające się opinie społeczne</a:t>
            </a:r>
            <a:r>
              <a:rPr lang="pl-PL" sz="1600"/>
              <a:t>, wykorzystując je </a:t>
            </a:r>
            <a:r>
              <a:rPr lang="pl-PL" sz="1600" dirty="0"/>
              <a:t>w mniejszym lub większym stopniu do zmiany </a:t>
            </a:r>
            <a:r>
              <a:rPr lang="pl-PL" sz="1600"/>
              <a:t>treści decyzji</a:t>
            </a:r>
            <a:endParaRPr lang="pl-PL" sz="1600" dirty="0"/>
          </a:p>
          <a:p>
            <a:pPr marL="361950" indent="-361950">
              <a:spcBef>
                <a:spcPts val="0"/>
              </a:spcBef>
              <a:buAutoNum type="arabicPeriod" startAt="5"/>
            </a:pPr>
            <a:r>
              <a:rPr lang="pl-PL" sz="1600"/>
              <a:t>Przed </a:t>
            </a:r>
            <a:r>
              <a:rPr lang="pl-PL" sz="1600" dirty="0"/>
              <a:t>podjęciem </a:t>
            </a:r>
            <a:r>
              <a:rPr lang="pl-PL" sz="1600"/>
              <a:t>decyzji zasięga </a:t>
            </a:r>
            <a:r>
              <a:rPr lang="pl-PL" sz="1600" dirty="0"/>
              <a:t>aktywnie opinii poszczególnych obywateli (wybranych liderów, ekspertów)  czy  </a:t>
            </a:r>
            <a:r>
              <a:rPr lang="pl-PL" sz="1600"/>
              <a:t>też  korzysta z  </a:t>
            </a:r>
            <a:r>
              <a:rPr lang="pl-PL" sz="1600" dirty="0"/>
              <a:t>wysłuchań  publicznych</a:t>
            </a:r>
            <a:r>
              <a:rPr lang="pl-PL" sz="1600"/>
              <a:t>,  sondaży,  </a:t>
            </a:r>
            <a:r>
              <a:rPr lang="pl-PL" sz="1600" dirty="0"/>
              <a:t>badań  </a:t>
            </a:r>
            <a:r>
              <a:rPr lang="pl-PL" sz="1600"/>
              <a:t>opinii </a:t>
            </a:r>
          </a:p>
          <a:p>
            <a:pPr>
              <a:spcBef>
                <a:spcPts val="0"/>
              </a:spcBef>
              <a:buNone/>
            </a:pPr>
            <a:r>
              <a:rPr lang="pl-PL" sz="1600"/>
              <a:t>6.    Przed podjęciem decyzji aktywnie zasięga opinii, przeprowadza konsultacje społeczne </a:t>
            </a:r>
            <a:br>
              <a:rPr lang="pl-PL" sz="1600"/>
            </a:br>
            <a:r>
              <a:rPr lang="pl-PL" sz="1600"/>
              <a:t>z różnymi interesariuszami i ich reprezentacjami (organizacjami) zgodnie z wymogami prawa lub politycznej woli</a:t>
            </a:r>
          </a:p>
          <a:p>
            <a:pPr>
              <a:spcBef>
                <a:spcPts val="0"/>
              </a:spcBef>
              <a:buNone/>
            </a:pPr>
            <a:r>
              <a:rPr lang="pl-PL" sz="1600"/>
              <a:t>7.   Przed podjęciem decyzji zasięga opinii w ramach ustawowo powołanych przez państwo publicznych instytucji konsultacyjnych i opiniodawczych, których wysłuchanie ma charakter obligatoryjny</a:t>
            </a:r>
          </a:p>
          <a:p>
            <a:pPr>
              <a:spcBef>
                <a:spcPts val="0"/>
              </a:spcBef>
              <a:buNone/>
            </a:pPr>
            <a:r>
              <a:rPr lang="pl-PL" sz="1600"/>
              <a:t>8.   Przed podjęciem decyzji współpracuje z partnerami społecznymi (negocjacje, wspólne planowanie, osiąganie konsensusu) i wspólnie z nimi podejmuje kompromisową, wspólną decyzję na przykład w formie porozumienia lub wspólnego programu</a:t>
            </a:r>
          </a:p>
          <a:p>
            <a:pPr marL="361950" indent="-361950">
              <a:spcBef>
                <a:spcPts val="0"/>
              </a:spcBef>
              <a:buAutoNum type="arabicPeriod" startAt="9"/>
            </a:pPr>
            <a:r>
              <a:rPr lang="pl-PL" sz="1600"/>
              <a:t>Przekazują podejmowanie decyzji grupom lub partnerom społecznym i akceptują te decyzje, kontrolując ewentualnie ich proceduralną legalność i poprawność oraz zgodność treści decyzji z obowiązującym porządkiem prawnym (np.: referenda, układy zbiorowe pracy)</a:t>
            </a:r>
          </a:p>
          <a:p>
            <a:endParaRPr lang="pl-PL" sz="1600">
              <a:solidFill>
                <a:srgbClr val="002060"/>
              </a:solidFill>
            </a:endParaRPr>
          </a:p>
          <a:p>
            <a:pPr marL="361950" indent="-361950">
              <a:spcBef>
                <a:spcPts val="0"/>
              </a:spcBef>
              <a:buNone/>
            </a:pPr>
            <a:endParaRPr lang="pl-PL" sz="1600" dirty="0"/>
          </a:p>
          <a:p>
            <a:pPr>
              <a:spcBef>
                <a:spcPts val="0"/>
              </a:spcBef>
              <a:buNone/>
            </a:pPr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54077034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144016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Czy warto stosować model partycypacyjny</a:t>
            </a:r>
            <a:b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b="1" dirty="0">
                <a:solidFill>
                  <a:schemeClr val="accent2">
                    <a:lumMod val="50000"/>
                  </a:schemeClr>
                </a:solidFill>
              </a:rPr>
              <a:t> w podejmowaniu decyzji zarządczych?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27EE1EB-3AC5-4624-A613-067CA36A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767653"/>
              </p:ext>
            </p:extLst>
          </p:nvPr>
        </p:nvGraphicFramePr>
        <p:xfrm>
          <a:off x="971600" y="2420888"/>
          <a:ext cx="7488833" cy="171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14">
                  <a:extLst>
                    <a:ext uri="{9D8B030D-6E8A-4147-A177-3AD203B41FA5}">
                      <a16:colId xmlns:a16="http://schemas.microsoft.com/office/drawing/2014/main" xmlns="" val="4109213569"/>
                    </a:ext>
                  </a:extLst>
                </a:gridCol>
                <a:gridCol w="1939073">
                  <a:extLst>
                    <a:ext uri="{9D8B030D-6E8A-4147-A177-3AD203B41FA5}">
                      <a16:colId xmlns:a16="http://schemas.microsoft.com/office/drawing/2014/main" xmlns="" val="1963454353"/>
                    </a:ext>
                  </a:extLst>
                </a:gridCol>
                <a:gridCol w="1939073">
                  <a:extLst>
                    <a:ext uri="{9D8B030D-6E8A-4147-A177-3AD203B41FA5}">
                      <a16:colId xmlns:a16="http://schemas.microsoft.com/office/drawing/2014/main" xmlns="" val="346010225"/>
                    </a:ext>
                  </a:extLst>
                </a:gridCol>
                <a:gridCol w="1939073">
                  <a:extLst>
                    <a:ext uri="{9D8B030D-6E8A-4147-A177-3AD203B41FA5}">
                      <a16:colId xmlns:a16="http://schemas.microsoft.com/office/drawing/2014/main" xmlns="" val="342441422"/>
                    </a:ext>
                  </a:extLst>
                </a:gridCol>
              </a:tblGrid>
              <a:tr h="561909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solidFill>
                            <a:srgbClr val="FF0000"/>
                          </a:solidFill>
                        </a:rPr>
                        <a:t>TAK</a:t>
                      </a:r>
                      <a:r>
                        <a:rPr lang="pl-PL" sz="2400" b="1" dirty="0"/>
                        <a:t>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solidFill>
                            <a:srgbClr val="FF0000"/>
                          </a:solidFill>
                        </a:rPr>
                        <a:t>NIE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6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2194255"/>
                  </a:ext>
                </a:extLst>
              </a:tr>
              <a:tr h="1155033">
                <a:tc>
                  <a:txBody>
                    <a:bodyPr/>
                    <a:lstStyle/>
                    <a:p>
                      <a:r>
                        <a:rPr lang="pl-PL" sz="2400" b="1" dirty="0"/>
                        <a:t>Korzyści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 dirty="0"/>
                        <a:t>Zagrożenia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 dirty="0"/>
                        <a:t>Korzyści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1" dirty="0"/>
                        <a:t>Zagrożenia 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158777"/>
                  </a:ext>
                </a:extLst>
              </a:tr>
            </a:tbl>
          </a:graphicData>
        </a:graphic>
      </p:graphicFrame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FD3780A1-3E0C-4D49-B86D-0060616869D8}"/>
              </a:ext>
            </a:extLst>
          </p:cNvPr>
          <p:cNvSpPr/>
          <p:nvPr/>
        </p:nvSpPr>
        <p:spPr>
          <a:xfrm>
            <a:off x="3167844" y="4401108"/>
            <a:ext cx="594066" cy="48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xmlns="" id="{541CCF6F-8A74-40AA-99C6-6B5B96224E29}"/>
              </a:ext>
            </a:extLst>
          </p:cNvPr>
          <p:cNvSpPr/>
          <p:nvPr/>
        </p:nvSpPr>
        <p:spPr>
          <a:xfrm rot="10800000">
            <a:off x="5436096" y="4393221"/>
            <a:ext cx="594066" cy="48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sz="135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1ED4D102-84F0-405E-AA22-031129ACE5AC}"/>
              </a:ext>
            </a:extLst>
          </p:cNvPr>
          <p:cNvSpPr txBox="1"/>
          <p:nvPr/>
        </p:nvSpPr>
        <p:spPr>
          <a:xfrm>
            <a:off x="3761910" y="499517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000" b="1" dirty="0">
                <a:solidFill>
                  <a:srgbClr val="000000"/>
                </a:solidFill>
                <a:latin typeface="Arial"/>
                <a:cs typeface="Arial"/>
              </a:rPr>
              <a:t>DECYZJA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xmlns="" id="{08E02926-F46E-4265-94ED-C1837D9D928F}"/>
              </a:ext>
            </a:extLst>
          </p:cNvPr>
          <p:cNvSpPr txBox="1">
            <a:spLocks/>
          </p:cNvSpPr>
          <p:nvPr/>
        </p:nvSpPr>
        <p:spPr bwMode="auto">
          <a:xfrm>
            <a:off x="0" y="5387466"/>
            <a:ext cx="2947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l-PL" sz="2000" i="1" kern="0" dirty="0">
                <a:solidFill>
                  <a:schemeClr val="accent2">
                    <a:lumMod val="50000"/>
                  </a:schemeClr>
                </a:solidFill>
              </a:rPr>
              <a:t>(praca w grupach) </a:t>
            </a:r>
          </a:p>
        </p:txBody>
      </p:sp>
    </p:spTree>
    <p:extLst>
      <p:ext uri="{BB962C8B-B14F-4D97-AF65-F5344CB8AC3E}">
        <p14:creationId xmlns:p14="http://schemas.microsoft.com/office/powerpoint/2010/main" xmlns="" val="2301111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r"/>
            <a:r>
              <a:rPr lang="pl-PL" sz="2800" b="1">
                <a:solidFill>
                  <a:schemeClr val="accent2">
                    <a:lumMod val="50000"/>
                  </a:schemeClr>
                </a:solidFill>
              </a:rPr>
              <a:t>Granice partycypacji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66606"/>
            <a:ext cx="9036495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Czy zawsze jesteśmy gotowi na to, co nam przyniesie proces partycypacji?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Czy zawsze partycypacja jest dobrą drogą do wypracowania rozwiązań? </a:t>
            </a:r>
            <a:b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pl-PL" sz="2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np. mieszkańcy mogą  nie wiedzieć co jest najlepsze dla danego terenu?</a:t>
            </a:r>
            <a:endParaRPr kumimoji="0" lang="pl-PL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Czy granice decydowania zamykają się na granicach mieszkania?</a:t>
            </a:r>
            <a:b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– np. </a:t>
            </a:r>
            <a:r>
              <a:rPr kumimoji="0" lang="pl-PL" sz="2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czy będąc z innego osiedla mogę decydować?</a:t>
            </a:r>
            <a:endParaRPr kumimoji="0" lang="pl-PL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2000" b="1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20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Gdzie są</a:t>
            </a:r>
            <a:r>
              <a:rPr kumimoji="0" lang="pl-PL" sz="2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0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granice partycypacji? – co może być granicą?</a:t>
            </a:r>
            <a:endParaRPr kumimoji="0" lang="pl-PL" sz="20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niepisane wyobrażenia</a:t>
            </a: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na temat tego, gdzie mieszkańcom wolno współdecydować, a gdzie nie wolno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dostęp do informacji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często partycypacja kończy się </a:t>
            </a:r>
            <a:r>
              <a:rPr kumimoji="0" lang="pl-PL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na głosowaniu</a:t>
            </a: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(np. w przypadku budżetu partycypacyjnego)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</a:tabLst>
            </a:pPr>
            <a:r>
              <a:rPr kumimoji="0" lang="pl-PL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brak zaangażowania mieszkańców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itchFamily="18" charset="2"/>
              <a:buChar char="e"/>
              <a:tabLst>
                <a:tab pos="457200" algn="l"/>
                <a:tab pos="8696325" algn="l"/>
              </a:tabLst>
            </a:pPr>
            <a:r>
              <a:rPr kumimoji="0" lang="pl-PL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brak zaufania do urzędników</a:t>
            </a:r>
            <a:r>
              <a:rPr kumimoji="0" lang="pl-PL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, poziom edukacji i wiedzy mieszkańców/urzędników</a:t>
            </a:r>
            <a:endParaRPr kumimoji="0" lang="pl-PL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262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764704"/>
          </a:xfrm>
        </p:spPr>
        <p:txBody>
          <a:bodyPr/>
          <a:lstStyle/>
          <a:p>
            <a:pPr algn="r"/>
            <a:r>
              <a:rPr lang="pl-PL" sz="2800" b="1">
                <a:solidFill>
                  <a:schemeClr val="accent2">
                    <a:lumMod val="50000"/>
                  </a:schemeClr>
                </a:solidFill>
              </a:rPr>
              <a:t>Bariery dla partycypacji w badanych JST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55054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 opinii badanych o zawodności partycypacji decydują głównie czynniki społeczne i kulturowe. Jako istotne wskazano: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deficyty po stronie samych mieszkańców, niezaangażowanych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 sprawy lokalnej społeczności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niewielką wiedzę i brak zainteresowania sprawami wspólnoty, występujące wśród obywateli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Rzadziej jako odpowiedzialnych za ten stan rzeczy wymieniano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władze samorządowe, nieskore do włączania mieszkańców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 procesy decyzyjne dotyczące lokalnych polityk publicznych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Nie doszukiwano się zaś z reguły czynników instytucjonalnych, takich jak konstrukcja obowiązujących przepisów regulujących system oświaty, choć kilkakrotnie wspominali o nich badani formalnie związani z edukacją</a:t>
            </a:r>
          </a:p>
        </p:txBody>
      </p:sp>
    </p:spTree>
    <p:extLst>
      <p:ext uri="{BB962C8B-B14F-4D97-AF65-F5344CB8AC3E}">
        <p14:creationId xmlns:p14="http://schemas.microsoft.com/office/powerpoint/2010/main" xmlns="" val="1304024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r"/>
            <a:r>
              <a:rPr lang="pl-PL" sz="3200" b="1" i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Warto pamiętać:</a:t>
            </a:r>
            <a:endParaRPr lang="pl-PL" sz="3200" i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pl-PL" sz="2800" b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Takie mamy granice partycypacji, jakie </a:t>
            </a:r>
            <a:br>
              <a:rPr lang="pl-PL" sz="2800" b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pl-PL" sz="2800" b="1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sami sobie tworzymy!</a:t>
            </a:r>
            <a:endParaRPr lang="pl-PL" sz="2800" b="1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lvl="0">
              <a:spcBef>
                <a:spcPts val="600"/>
              </a:spcBef>
              <a:buNone/>
              <a:tabLst>
                <a:tab pos="457200" algn="l"/>
              </a:tabLst>
            </a:pPr>
            <a:endParaRPr lang="pl-PL" sz="2600">
              <a:solidFill>
                <a:schemeClr val="accent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Partycypacja to filozofia zarządzania, a nie „narzędzie”</a:t>
            </a:r>
            <a:b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</a:br>
            <a: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                    – tylko wtedy jest naprawdę skuteczna</a:t>
            </a:r>
          </a:p>
          <a:p>
            <a:pPr lvl="0">
              <a:spcBef>
                <a:spcPts val="600"/>
              </a:spcBef>
              <a:buFont typeface="Wingdings 3" pitchFamily="18" charset="2"/>
              <a:buChar char="e"/>
              <a:tabLst>
                <a:tab pos="457200" algn="l"/>
              </a:tabLst>
            </a:pPr>
            <a:endParaRPr lang="pl-PL" sz="2600">
              <a:solidFill>
                <a:schemeClr val="accent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Warto wciąż zmieniać podejście urzędników </a:t>
            </a:r>
            <a:b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</a:br>
            <a:r>
              <a:rPr lang="pl-PL" sz="2600">
                <a:solidFill>
                  <a:schemeClr val="accent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                     – urzędnicy nie rządzą, ale zarządzają</a:t>
            </a:r>
          </a:p>
          <a:p>
            <a:pPr lvl="0">
              <a:spcBef>
                <a:spcPts val="600"/>
              </a:spcBef>
              <a:buNone/>
              <a:tabLst>
                <a:tab pos="457200" algn="l"/>
              </a:tabLst>
            </a:pPr>
            <a:endParaRPr lang="pl-PL" sz="280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Wingdings 3" pitchFamily="18" charset="2"/>
              <a:buChar char="e"/>
            </a:pPr>
            <a:endParaRPr lang="pl-PL" sz="240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l-PL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0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/>
            </a:r>
            <a:br>
              <a:rPr lang="pl-PL"/>
            </a:br>
            <a:r>
              <a:rPr lang="pl-PL"/>
              <a:t/>
            </a:r>
            <a:br>
              <a:rPr lang="pl-PL"/>
            </a:br>
            <a:r>
              <a:rPr lang="pl-PL"/>
              <a:t/>
            </a:r>
            <a:br>
              <a:rPr lang="pl-PL"/>
            </a:br>
            <a:r>
              <a:rPr lang="pl-PL"/>
              <a:t/>
            </a:r>
            <a:br>
              <a:rPr lang="pl-PL"/>
            </a:br>
            <a:r>
              <a:rPr lang="pl-PL"/>
              <a:t/>
            </a:r>
            <a:br>
              <a:rPr lang="pl-PL"/>
            </a:br>
            <a:r>
              <a:rPr lang="pl-PL"/>
              <a:t>Efekt społeczny procesu uspołecznienia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4146" y="1450394"/>
            <a:ext cx="8229600" cy="4525963"/>
          </a:xfrm>
        </p:spPr>
        <p:txBody>
          <a:bodyPr/>
          <a:lstStyle/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endParaRPr lang="pl-PL" sz="1200" u="sng" dirty="0">
              <a:latin typeface="Calibri" pitchFamily="34" charset="0"/>
              <a:hlinkClick r:id="rId3"/>
            </a:endParaRPr>
          </a:p>
          <a:p>
            <a:pPr>
              <a:buNone/>
            </a:pPr>
            <a:r>
              <a:rPr lang="pl-PL" sz="1200" u="sng" dirty="0">
                <a:latin typeface="Calibri" pitchFamily="34" charset="0"/>
                <a:hlinkClick r:id="rId3"/>
              </a:rPr>
              <a:t>https://www.youtube.com/watch?v=Q8Eut3eb2Rk&amp;list=PLSHIqPCSNDscHEf5-JEvJ4vGz00DdLSvv&amp;index=22</a:t>
            </a:r>
            <a:r>
              <a:rPr lang="pl-PL" sz="1200" dirty="0">
                <a:latin typeface="Calibri" pitchFamily="34" charset="0"/>
              </a:rPr>
              <a:t>  </a:t>
            </a:r>
          </a:p>
          <a:p>
            <a:pPr>
              <a:buNone/>
            </a:pPr>
            <a:endParaRPr lang="pl-PL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0706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E69E65-FD85-4823-AB0B-DDAA53B5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15 Krzeseł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C526C855-8AB1-4F9C-B647-F2920AAE93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627784" y="1416288"/>
            <a:ext cx="4216735" cy="4525963"/>
          </a:xfrm>
        </p:spPr>
      </p:pic>
    </p:spTree>
    <p:extLst>
      <p:ext uri="{BB962C8B-B14F-4D97-AF65-F5344CB8AC3E}">
        <p14:creationId xmlns:p14="http://schemas.microsoft.com/office/powerpoint/2010/main" xmlns="" val="122415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pl-PL" sz="32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Planowanie </a:t>
            </a:r>
            <a:br>
              <a:rPr lang="pl-PL" sz="32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32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procesu uspołeczniania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01419"/>
          </a:xfrm>
        </p:spPr>
        <p:txBody>
          <a:bodyPr/>
          <a:lstStyle/>
          <a:p>
            <a:pPr lvl="0">
              <a:buNone/>
            </a:pPr>
            <a:r>
              <a:rPr lang="pl-PL" sz="2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Ćwiczenie</a:t>
            </a:r>
          </a:p>
          <a:p>
            <a:pPr marL="0" lvl="0" indent="0">
              <a:buNone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Zaplanujcie sposób uspołeczniania określonego etapu procesu tworzenia i wdrażania planu, oraz przedstawcie propozycje udziału interesariuszy w procesie partycypacji</a:t>
            </a:r>
          </a:p>
          <a:p>
            <a:pPr marL="0" lvl="0" indent="0">
              <a:buNone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Etapy procesu:</a:t>
            </a:r>
          </a:p>
          <a:p>
            <a:pPr marL="895350" lvl="0" indent="-3619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Diagnoza</a:t>
            </a:r>
          </a:p>
          <a:p>
            <a:pPr marL="895350" lvl="0" indent="-3619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Planowanie</a:t>
            </a:r>
          </a:p>
          <a:p>
            <a:pPr marL="895350" lvl="0" indent="-3619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Monitorowanie  </a:t>
            </a:r>
          </a:p>
          <a:p>
            <a:pPr marL="895350" lvl="0" indent="-361950">
              <a:buFont typeface="+mj-lt"/>
              <a:buAutoNum type="arabicPeriod"/>
            </a:pPr>
            <a:r>
              <a:rPr lang="pl-PL" sz="2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Ewaluacja planu strategicznego</a:t>
            </a:r>
          </a:p>
          <a:p>
            <a:pPr marL="895350" lvl="0" indent="-361950">
              <a:buNone/>
            </a:pPr>
            <a:r>
              <a:rPr lang="pl-PL" sz="26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                                                                 czas – 15 min.</a:t>
            </a:r>
          </a:p>
          <a:p>
            <a:pPr marL="895350" indent="-895350">
              <a:buNone/>
            </a:pPr>
            <a:r>
              <a:rPr lang="pl-PL" sz="1200" u="sng" kern="1200" dirty="0">
                <a:solidFill>
                  <a:srgbClr val="800000"/>
                </a:solidFill>
                <a:hlinkClick r:id="rId3"/>
              </a:rPr>
              <a:t>https://www.youtube.com/watch?v=fJRxomJ6Y3k&amp;index=25&amp;list=PLSHIqPCSNDscHEf5-JEvJ4vGz00DdLSvv</a:t>
            </a:r>
            <a:endParaRPr lang="pl-PL" sz="1200" kern="1200" dirty="0">
              <a:solidFill>
                <a:srgbClr val="800000"/>
              </a:solidFill>
            </a:endParaRPr>
          </a:p>
          <a:p>
            <a:pPr marL="895350" lvl="0" indent="-361950">
              <a:buNone/>
            </a:pPr>
            <a:endParaRPr lang="pl-PL" sz="2600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663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partycypacji w pigułce</a:t>
            </a:r>
            <a:br>
              <a:rPr lang="pl-PL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partycypacyjne ABC </a:t>
            </a: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wykład uzupełniający </a:t>
            </a:r>
            <a:endParaRPr lang="pl-PL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748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Jak planować partycypację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892480" cy="5577483"/>
          </a:xfrm>
        </p:spPr>
        <p:txBody>
          <a:bodyPr>
            <a:normAutofit/>
          </a:bodyPr>
          <a:lstStyle/>
          <a:p>
            <a:pPr marL="442913" indent="-442913">
              <a:spcBef>
                <a:spcPts val="0"/>
              </a:spcBef>
              <a:buFont typeface="DejaVu Sans Condensed" pitchFamily="34" charset="0"/>
              <a:buChar char="➬"/>
            </a:pPr>
            <a:r>
              <a:rPr lang="pl-PL" sz="2800" b="1" dirty="0">
                <a:solidFill>
                  <a:srgbClr val="002060"/>
                </a:solidFill>
              </a:rPr>
              <a:t>Cel</a:t>
            </a:r>
            <a:r>
              <a:rPr lang="pl-PL" dirty="0">
                <a:solidFill>
                  <a:srgbClr val="002060"/>
                </a:solidFill>
              </a:rPr>
              <a:t> </a:t>
            </a:r>
          </a:p>
          <a:p>
            <a:pPr marL="442913" indent="-442913">
              <a:spcBef>
                <a:spcPts val="0"/>
              </a:spcBef>
              <a:buNone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     główny oraz pozostałe „wtórne” rezultaty po co, jak i kto zajmie się wdrażaniem wypracowanych rozwiązań oraz </a:t>
            </a: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kontrolą wdrażania</a:t>
            </a:r>
          </a:p>
          <a:p>
            <a:pPr marL="442913" indent="-442913">
              <a:spcBef>
                <a:spcPts val="0"/>
              </a:spcBef>
              <a:buNone/>
            </a:pPr>
            <a:endParaRPr lang="pl-PL" sz="800" dirty="0">
              <a:solidFill>
                <a:schemeClr val="accent2">
                  <a:lumMod val="50000"/>
                </a:schemeClr>
              </a:solidFill>
            </a:endParaRPr>
          </a:p>
          <a:p>
            <a:pPr marL="442913" indent="-442913">
              <a:buFont typeface="DejaVu Sans Condensed" pitchFamily="34" charset="0"/>
              <a:buChar char="➬"/>
            </a:pPr>
            <a:r>
              <a:rPr lang="pl-PL" sz="2800" b="1" dirty="0">
                <a:solidFill>
                  <a:srgbClr val="002060"/>
                </a:solidFill>
              </a:rPr>
              <a:t>Kontekst</a:t>
            </a:r>
          </a:p>
          <a:p>
            <a:pPr marL="533400" indent="-266700">
              <a:buFont typeface="Calibri" pitchFamily="34" charset="0"/>
              <a:buChar char="–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wszelkie przeszłe działania (udane oraz nie), </a:t>
            </a: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które </a:t>
            </a:r>
            <a:br>
              <a:rPr lang="pl-PL" sz="2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jakikolwiek sposób dotyczyły przedmiotu planowanego przez nas procesu</a:t>
            </a:r>
          </a:p>
          <a:p>
            <a:pPr marL="533400" indent="-266700">
              <a:buFont typeface="Calibri" pitchFamily="34" charset="0"/>
              <a:buChar char="–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uwarunkowania  prawne oraz administracyjne, wpływające na dalsze losy wypracowanych rozwiązań</a:t>
            </a:r>
          </a:p>
          <a:p>
            <a:pPr marL="533400" indent="-266700">
              <a:buFont typeface="Calibri" pitchFamily="34" charset="0"/>
              <a:buChar char="–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społeczne, lokalne zależności, potencjalna chęć współpracy, współdziałania, wielość „aktorów” społecznych</a:t>
            </a:r>
          </a:p>
          <a:p>
            <a:pPr marL="712788" indent="-266700">
              <a:buFont typeface="DejaVu Sans Condensed" pitchFamily="34" charset="0"/>
              <a:buChar char="➬"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r"/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Jak planować partycypację</a:t>
            </a:r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230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3600" b="1">
                <a:solidFill>
                  <a:srgbClr val="002060"/>
                </a:solidFill>
              </a:rPr>
              <a:t>   Ludzie</a:t>
            </a:r>
            <a:endParaRPr lang="pl-PL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pl-PL" sz="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3400" i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jacy interesariusze </a:t>
            </a:r>
            <a:r>
              <a:rPr lang="pl-PL" sz="34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są obecni w danym środowisku?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obywatele, liderzy opinii, urzędnicy i inni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przedstawiciele   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władzy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, organizacje obywatelskie i pozarządowe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34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kogo nie ma?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przedstawiciele jakich grup są niezauważani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,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marginalizowani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, nie uczestniczą aktywnie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w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wydarzeniach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społecznych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34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kogo zaprosić?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partycypacja nie może odbywać się „za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zamkniętymi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drzwiami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”, ale warto wybrać te grupy osób,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których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zdanie i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opinia jest szczególnie cenne dla </a:t>
            </a: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całości </a:t>
            </a:r>
            <a:br>
              <a:rPr lang="pl-PL" sz="34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400">
                <a:solidFill>
                  <a:schemeClr val="accent2">
                    <a:lumMod val="50000"/>
                  </a:schemeClr>
                </a:solidFill>
              </a:rPr>
              <a:t> procesu i </a:t>
            </a:r>
            <a:r>
              <a:rPr lang="pl-PL" sz="3400" dirty="0">
                <a:solidFill>
                  <a:schemeClr val="accent2">
                    <a:lumMod val="50000"/>
                  </a:schemeClr>
                </a:solidFill>
              </a:rPr>
              <a:t>skierować do nich specjalne zaproszenie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pPr algn="r"/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       Jak planować partycypację</a:t>
            </a:r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476672"/>
            <a:ext cx="9001156" cy="638132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pl-PL" sz="2400" b="1" dirty="0">
                <a:solidFill>
                  <a:srgbClr val="002060"/>
                </a:solidFill>
              </a:rPr>
              <a:t>Proces</a:t>
            </a:r>
          </a:p>
          <a:p>
            <a:pPr>
              <a:spcBef>
                <a:spcPts val="300"/>
              </a:spcBef>
              <a:buFont typeface="DejaVu Sans Condensed" pitchFamily="34" charset="0"/>
              <a:buChar char="➬"/>
            </a:pPr>
            <a:r>
              <a:rPr lang="pl-PL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jaką wybrać technikę? </a:t>
            </a:r>
            <a:r>
              <a:rPr lang="pl-PL" sz="2200">
                <a:solidFill>
                  <a:srgbClr val="002060"/>
                </a:solidFill>
              </a:rPr>
              <a:t/>
            </a:r>
            <a:br>
              <a:rPr lang="pl-PL" sz="2200">
                <a:solidFill>
                  <a:srgbClr val="002060"/>
                </a:solidFill>
              </a:rPr>
            </a:br>
            <a:r>
              <a:rPr lang="pl-PL" sz="1800">
                <a:solidFill>
                  <a:srgbClr val="002060"/>
                </a:solidFill>
              </a:rPr>
              <a:t>dobrać technikę, która pomoże w </a:t>
            </a:r>
            <a:r>
              <a:rPr lang="pl-PL" sz="1800" dirty="0">
                <a:solidFill>
                  <a:srgbClr val="002060"/>
                </a:solidFill>
              </a:rPr>
              <a:t>osiągnięciu zaplanowanego </a:t>
            </a:r>
            <a:r>
              <a:rPr lang="pl-PL" sz="1800">
                <a:solidFill>
                  <a:srgbClr val="002060"/>
                </a:solidFill>
              </a:rPr>
              <a:t>celu - </a:t>
            </a:r>
            <a:r>
              <a:rPr lang="pl-PL" sz="1800" i="1" dirty="0">
                <a:solidFill>
                  <a:srgbClr val="002060"/>
                </a:solidFill>
              </a:rPr>
              <a:t>można łączyć </a:t>
            </a:r>
            <a:r>
              <a:rPr lang="pl-PL" sz="1800" i="1">
                <a:solidFill>
                  <a:srgbClr val="002060"/>
                </a:solidFill>
              </a:rPr>
              <a:t>różne techniki i </a:t>
            </a:r>
            <a:r>
              <a:rPr lang="pl-PL" sz="1800" i="1" dirty="0">
                <a:solidFill>
                  <a:srgbClr val="002060"/>
                </a:solidFill>
              </a:rPr>
              <a:t>sposoby przeprowadzenia procesu, jeśli wymaga tego złożoność procesu</a:t>
            </a:r>
          </a:p>
          <a:p>
            <a:pPr>
              <a:spcBef>
                <a:spcPts val="300"/>
              </a:spcBef>
              <a:buFont typeface="DejaVu Sans Condensed" pitchFamily="34" charset="0"/>
              <a:buChar char="➬"/>
            </a:pPr>
            <a:r>
              <a:rPr lang="pl-PL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kogo potrzeba?</a:t>
            </a:r>
            <a:r>
              <a:rPr lang="pl-PL" sz="2200" dirty="0">
                <a:solidFill>
                  <a:srgbClr val="002060"/>
                </a:solidFill>
              </a:rPr>
              <a:t/>
            </a:r>
            <a:br>
              <a:rPr lang="pl-PL" sz="2200" dirty="0">
                <a:solidFill>
                  <a:srgbClr val="002060"/>
                </a:solidFill>
              </a:rPr>
            </a:br>
            <a:r>
              <a:rPr lang="pl-PL" sz="1800" dirty="0">
                <a:solidFill>
                  <a:srgbClr val="002060"/>
                </a:solidFill>
              </a:rPr>
              <a:t>warto poszukać „sprzymierzeńców” wśród lokalnych grup, autorytetów</a:t>
            </a:r>
            <a:r>
              <a:rPr lang="pl-PL" sz="1800">
                <a:solidFill>
                  <a:srgbClr val="002060"/>
                </a:solidFill>
              </a:rPr>
              <a:t>. Należy pamiętać</a:t>
            </a:r>
            <a:r>
              <a:rPr lang="pl-PL" sz="1800" dirty="0">
                <a:solidFill>
                  <a:srgbClr val="002060"/>
                </a:solidFill>
              </a:rPr>
              <a:t>, by na takich działaniach i „sojuszach” nie ucierpiał neutralny charakter całości procesu - </a:t>
            </a:r>
            <a:r>
              <a:rPr lang="pl-PL" sz="1800" i="1" dirty="0">
                <a:solidFill>
                  <a:srgbClr val="002060"/>
                </a:solidFill>
              </a:rPr>
              <a:t>zwłaszcza, gdy dotyczy  sprawy „trudnej” </a:t>
            </a:r>
          </a:p>
          <a:p>
            <a:pPr>
              <a:spcBef>
                <a:spcPts val="300"/>
              </a:spcBef>
              <a:buFont typeface="DejaVu Sans Condensed" pitchFamily="34" charset="0"/>
              <a:buChar char="➬"/>
            </a:pPr>
            <a:r>
              <a:rPr lang="pl-PL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czego potrzeba? </a:t>
            </a:r>
            <a:r>
              <a:rPr lang="pl-PL" sz="2200">
                <a:solidFill>
                  <a:srgbClr val="002060"/>
                </a:solidFill>
              </a:rPr>
              <a:t/>
            </a:r>
            <a:br>
              <a:rPr lang="pl-PL" sz="2200">
                <a:solidFill>
                  <a:srgbClr val="002060"/>
                </a:solidFill>
              </a:rPr>
            </a:br>
            <a:r>
              <a:rPr lang="pl-PL" sz="2200">
                <a:solidFill>
                  <a:srgbClr val="002060"/>
                </a:solidFill>
              </a:rPr>
              <a:t> </a:t>
            </a:r>
            <a:r>
              <a:rPr lang="pl-PL" sz="1800" dirty="0">
                <a:solidFill>
                  <a:srgbClr val="002060"/>
                </a:solidFill>
              </a:rPr>
              <a:t>jakiego wsparcia organizacyjnego, jakich zasobów ludzkich, finansowych</a:t>
            </a:r>
          </a:p>
          <a:p>
            <a:pPr>
              <a:spcBef>
                <a:spcPts val="300"/>
              </a:spcBef>
              <a:buFont typeface="DejaVu Sans Condensed" pitchFamily="34" charset="0"/>
              <a:buChar char="➬"/>
            </a:pPr>
            <a:r>
              <a:rPr lang="pl-PL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informujemy? </a:t>
            </a:r>
            <a:r>
              <a:rPr lang="pl-PL" sz="2200">
                <a:solidFill>
                  <a:srgbClr val="002060"/>
                </a:solidFill>
              </a:rPr>
              <a:t/>
            </a:r>
            <a:br>
              <a:rPr lang="pl-PL" sz="2200">
                <a:solidFill>
                  <a:srgbClr val="002060"/>
                </a:solidFill>
              </a:rPr>
            </a:br>
            <a:r>
              <a:rPr lang="pl-PL" sz="1800">
                <a:solidFill>
                  <a:srgbClr val="002060"/>
                </a:solidFill>
              </a:rPr>
              <a:t>warto </a:t>
            </a:r>
            <a:r>
              <a:rPr lang="pl-PL" sz="1800" dirty="0">
                <a:solidFill>
                  <a:srgbClr val="002060"/>
                </a:solidFill>
              </a:rPr>
              <a:t>zaplanować sposób, w jaki będziemy informować i zapraszać </a:t>
            </a:r>
            <a:r>
              <a:rPr lang="pl-PL" sz="1800">
                <a:solidFill>
                  <a:srgbClr val="002060"/>
                </a:solidFill>
              </a:rPr>
              <a:t>uczestników </a:t>
            </a:r>
            <a:br>
              <a:rPr lang="pl-PL" sz="1800">
                <a:solidFill>
                  <a:srgbClr val="002060"/>
                </a:solidFill>
              </a:rPr>
            </a:br>
            <a:r>
              <a:rPr lang="pl-PL" sz="1800">
                <a:solidFill>
                  <a:srgbClr val="002060"/>
                </a:solidFill>
              </a:rPr>
              <a:t>do </a:t>
            </a:r>
            <a:r>
              <a:rPr lang="pl-PL" sz="1800" dirty="0">
                <a:solidFill>
                  <a:srgbClr val="002060"/>
                </a:solidFill>
              </a:rPr>
              <a:t>organizowanego przez nas procesu</a:t>
            </a:r>
          </a:p>
          <a:p>
            <a:pPr>
              <a:spcBef>
                <a:spcPts val="300"/>
              </a:spcBef>
              <a:buFont typeface="DejaVu Sans Condensed" pitchFamily="34" charset="0"/>
              <a:buChar char="➬"/>
            </a:pPr>
            <a:r>
              <a:rPr lang="pl-PL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to zrobimy? </a:t>
            </a:r>
            <a:r>
              <a:rPr lang="pl-PL" sz="2200">
                <a:solidFill>
                  <a:srgbClr val="002060"/>
                </a:solidFill>
              </a:rPr>
              <a:t/>
            </a:r>
            <a:br>
              <a:rPr lang="pl-PL" sz="2200">
                <a:solidFill>
                  <a:srgbClr val="002060"/>
                </a:solidFill>
              </a:rPr>
            </a:br>
            <a:r>
              <a:rPr lang="pl-PL" sz="1800">
                <a:solidFill>
                  <a:srgbClr val="002060"/>
                </a:solidFill>
              </a:rPr>
              <a:t>pomocne </a:t>
            </a:r>
            <a:r>
              <a:rPr lang="pl-PL" sz="1800" dirty="0">
                <a:solidFill>
                  <a:srgbClr val="002060"/>
                </a:solidFill>
              </a:rPr>
              <a:t>będzie sformułowanie szczegółowego planu działania, poszczególnych kroków, scenariuszy spotkań, warsztatów</a:t>
            </a:r>
          </a:p>
          <a:p>
            <a:pPr>
              <a:spcBef>
                <a:spcPts val="300"/>
              </a:spcBef>
            </a:pPr>
            <a:endParaRPr lang="pl-PL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r"/>
            <a:r>
              <a:rPr lang="pl-PL" sz="2800" b="1" dirty="0">
                <a:solidFill>
                  <a:schemeClr val="accent2">
                    <a:lumMod val="50000"/>
                  </a:schemeClr>
                </a:solidFill>
              </a:rPr>
              <a:t> Jak planować partycypację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Wynik</a:t>
            </a:r>
          </a:p>
          <a:p>
            <a:pPr marL="533400" indent="-438150"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osiągnięcie zaplanowanego celu, ewentualnie stopień, </a:t>
            </a:r>
            <a:br>
              <a:rPr lang="pl-PL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w jakim się to udało oraz zidentyfikowanie przyczyn sukcesów/niepowodzeń</a:t>
            </a:r>
          </a:p>
          <a:p>
            <a:pPr marL="533400" indent="-438150"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sposób w jaki proces został zrealizowany oraz wszystkie „odkrycia”, które pojawiły się w jego trakcie - </a:t>
            </a:r>
            <a:r>
              <a:rPr lang="pl-PL" sz="2400" i="1" dirty="0">
                <a:solidFill>
                  <a:schemeClr val="accent2">
                    <a:lumMod val="50000"/>
                  </a:schemeClr>
                </a:solidFill>
              </a:rPr>
              <a:t>zarówno te pozytywne, jak i te będące błędami</a:t>
            </a:r>
          </a:p>
          <a:p>
            <a:pPr marL="533400" indent="-438150">
              <a:spcBef>
                <a:spcPts val="1200"/>
              </a:spcBef>
              <a:spcAft>
                <a:spcPts val="600"/>
              </a:spcAft>
              <a:buFont typeface="DejaVu Sans Condensed" pitchFamily="34" charset="0"/>
              <a:buChar char="➬"/>
            </a:pPr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informacje zwrotne od uczestników procesu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Autofit/>
          </a:bodyPr>
          <a:lstStyle/>
          <a:p>
            <a:pPr algn="r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4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Jak planować partycypację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pl-PL" sz="32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Ewaluacja </a:t>
            </a:r>
            <a:r>
              <a:rPr lang="pl-PL" sz="32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–  </a:t>
            </a:r>
            <a:r>
              <a:rPr lang="pl-PL" sz="32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model logiczny/matryca logiczna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340768"/>
            <a:ext cx="8786874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b="1">
                <a:solidFill>
                  <a:schemeClr val="accent2">
                    <a:lumMod val="50000"/>
                  </a:schemeClr>
                </a:solidFill>
              </a:rPr>
              <a:t>Elementy:</a:t>
            </a:r>
          </a:p>
          <a:p>
            <a:pPr>
              <a:buNone/>
            </a:pPr>
            <a:endParaRPr lang="pl-PL" sz="9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Działania/aktywności -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 to, co robimy w danym projekcie, np. przychodzenie codziennie do pracy, zapraszanie gości na seminaria, rezerwowanie sali, prowadzenie strony internetowej itd. Ale </a:t>
            </a: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działania </a:t>
            </a:r>
            <a:br>
              <a:rPr lang="pl-PL" sz="200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nie jest to, co nadaje sens danemu przedsięwzięciu, natomiast z tych działań </a:t>
            </a:r>
            <a:r>
              <a:rPr lang="pl-PL" sz="2000">
                <a:solidFill>
                  <a:schemeClr val="accent2">
                    <a:lumMod val="50000"/>
                  </a:schemeClr>
                </a:solidFill>
              </a:rPr>
              <a:t>coś wynika</a:t>
            </a:r>
          </a:p>
          <a:p>
            <a:pPr>
              <a:buNone/>
            </a:pPr>
            <a:endParaRPr lang="pl-PL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Produkty -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to, co powstaje w rezultacie działań, czyli wykonywanej przez nas pracy. Mogą nimi być: spotkanie, seminarium, strona internetowa, podręcznik. Ale to wciąż nie jest coś, co nadaje sens danej działalności. Chodzi o to, żeby na tej podstawie zarówno my, jak i odbiorcy naszych działań czegoś się dowiedzieli / nauczyli</a:t>
            </a:r>
          </a:p>
          <a:p>
            <a:pPr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Jak planować partycypację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Ewaluacja –  </a:t>
            </a:r>
            <a:r>
              <a:rPr lang="pl-PL" sz="2400" b="1" i="1">
                <a:solidFill>
                  <a:schemeClr val="accent2">
                    <a:lumMod val="50000"/>
                  </a:schemeClr>
                </a:solidFill>
              </a:rPr>
              <a:t>model logiczny/matryca logiczna</a:t>
            </a:r>
            <a:endParaRPr lang="pl-PL" sz="24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/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Rezultaty –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to, co nadaje sens danemu przedsięwzięciu. Rezultatami jest to, co ma wynikać z działań i produktów np.: organizujemy warsztat po to, żeby podnieść czyjeś kompetencje w jakimś zakresie. W związku z tym wykonujemy jakąś pracę, żeby powstał produkt, czyli spotkanie, ale sens jest taki, żeby czegoś się na nim nauczyć. </a:t>
            </a:r>
            <a:br>
              <a:rPr lang="pl-PL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To będzie prawdziwy wynik tego przedsięwzięcia, jeśli faktycznie uczestnicy spotkania poczują, że lepiej rozumieją, jak coś należy robić </a:t>
            </a:r>
            <a:br>
              <a:rPr lang="pl-PL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i to nadaje sens temu spotkaniu</a:t>
            </a:r>
          </a:p>
          <a:p>
            <a:pPr>
              <a:buNone/>
            </a:pPr>
            <a:endParaRPr lang="pl-PL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DejaVu Sans Condensed" pitchFamily="34" charset="0"/>
              <a:buChar char="➬"/>
            </a:pPr>
            <a:r>
              <a:rPr lang="pl-PL" sz="2000" b="1" dirty="0">
                <a:solidFill>
                  <a:schemeClr val="accent2">
                    <a:lumMod val="50000"/>
                  </a:schemeClr>
                </a:solidFill>
              </a:rPr>
              <a:t> Wpływy - </a:t>
            </a:r>
            <a:r>
              <a:rPr lang="pl-PL" sz="2000" dirty="0">
                <a:solidFill>
                  <a:schemeClr val="accent2">
                    <a:lumMod val="50000"/>
                  </a:schemeClr>
                </a:solidFill>
              </a:rPr>
              <a:t>to, co w pewien sposób nadaje sens i wyznacza kierunek działalności. Warto pamiętać, czemu nasze przedsięwzięcie służy w dalszej perspektywie, czyli np. w jakie bardziej strategiczne cele - np. lokalne/regionalne/ogólnopolskie się wpisuje</a:t>
            </a:r>
          </a:p>
          <a:p>
            <a:pPr>
              <a:buNone/>
            </a:pPr>
            <a:endParaRPr lang="pl-PL" sz="1400" i="1" dirty="0">
              <a:solidFill>
                <a:srgbClr val="800000"/>
              </a:solidFill>
            </a:endParaRPr>
          </a:p>
          <a:p>
            <a:pPr>
              <a:buNone/>
            </a:pPr>
            <a:r>
              <a:rPr lang="pl-PL" sz="1400" i="1" dirty="0">
                <a:solidFill>
                  <a:srgbClr val="800000"/>
                </a:solidFill>
              </a:rPr>
              <a:t>źródło: Ł. Ostrowski Pracownia Badań i Innowacji Społecznych “Stocznia”,  spotkania poświęconego ewaluacji procesów partycypacyjnych, 10 grudnia 2012 r.</a:t>
            </a:r>
            <a:endParaRPr lang="pl-PL" sz="1400" dirty="0">
              <a:solidFill>
                <a:srgbClr val="800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2">
                    <a:lumMod val="50000"/>
                  </a:schemeClr>
                </a:solidFill>
              </a:rPr>
              <a:t>Etapy procesu konsultacji</a:t>
            </a:r>
          </a:p>
        </p:txBody>
      </p:sp>
      <p:sp>
        <p:nvSpPr>
          <p:cNvPr id="3" name="Prostokąt 2"/>
          <p:cNvSpPr/>
          <p:nvPr/>
        </p:nvSpPr>
        <p:spPr>
          <a:xfrm>
            <a:off x="428596" y="1124744"/>
            <a:ext cx="8215370" cy="4914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Informowanie </a:t>
            </a:r>
            <a:r>
              <a:rPr lang="pl-PL" sz="2400" dirty="0" err="1">
                <a:solidFill>
                  <a:srgbClr val="002060"/>
                </a:solidFill>
              </a:rPr>
              <a:t>interesariuszy</a:t>
            </a:r>
            <a:r>
              <a:rPr lang="pl-PL" sz="2400" dirty="0">
                <a:solidFill>
                  <a:srgbClr val="002060"/>
                </a:solidFill>
              </a:rPr>
              <a:t> o zamierzeniach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Prezentacja planów i argumentów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Wymiana opinii między decydentami i </a:t>
            </a:r>
            <a:r>
              <a:rPr lang="pl-PL" sz="2400" dirty="0" err="1">
                <a:solidFill>
                  <a:srgbClr val="002060"/>
                </a:solidFill>
              </a:rPr>
              <a:t>interesariuszami</a:t>
            </a:r>
            <a:r>
              <a:rPr lang="pl-PL" sz="2400" dirty="0">
                <a:solidFill>
                  <a:srgbClr val="002060"/>
                </a:solidFill>
              </a:rPr>
              <a:t>  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i="1" dirty="0">
                <a:solidFill>
                  <a:srgbClr val="002060"/>
                </a:solidFill>
              </a:rPr>
              <a:t>oraz ewentualnie ekspertami, którzy nie są bezpośrednio zainteresowani danym rozstrzygnięciem, ale biorą w nim udział oferując swoje kompetencje i wiedzę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Próba zminimalizowania ewentualnych rozbieżności między decydentami i </a:t>
            </a:r>
            <a:r>
              <a:rPr lang="pl-PL" sz="2400" dirty="0" err="1">
                <a:solidFill>
                  <a:srgbClr val="002060"/>
                </a:solidFill>
              </a:rPr>
              <a:t>interesariuszami</a:t>
            </a:r>
            <a:endParaRPr lang="pl-PL" sz="2400" dirty="0">
              <a:solidFill>
                <a:srgbClr val="00206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l-PL" sz="2400" dirty="0">
                <a:solidFill>
                  <a:srgbClr val="002060"/>
                </a:solidFill>
              </a:rPr>
              <a:t>Podjęcie decyzji i poinformowanie o niej wszystkich zainteresowanych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93860"/>
          </a:xfrm>
        </p:spPr>
        <p:txBody>
          <a:bodyPr>
            <a:noAutofit/>
          </a:bodyPr>
          <a:lstStyle/>
          <a:p>
            <a:pPr algn="l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                    Planowanie  i wdrażanie działań partycypacyjnych 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000" b="1">
                <a:solidFill>
                  <a:schemeClr val="accent2">
                    <a:lumMod val="50000"/>
                  </a:schemeClr>
                </a:solidFill>
              </a:rPr>
              <a:t>Warto pa</a:t>
            </a:r>
            <a:r>
              <a:rPr lang="pl-PL" sz="2000" b="1" i="1">
                <a:solidFill>
                  <a:schemeClr val="accent2">
                    <a:lumMod val="50000"/>
                  </a:schemeClr>
                </a:solidFill>
              </a:rPr>
              <a:t>miętać: </a:t>
            </a:r>
            <a:endParaRPr lang="pl-PL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14356"/>
            <a:ext cx="9001156" cy="571503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8000" dirty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Nie ma trudnych grup – bywa źle przeprowadzony proces partycypacyjny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2. Starajmy się jak najlepiej poznać/określić grupę, którą chcemy zachęcać do współdecydowania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3. Szukajmy języka i form komunikacji dostosowanych do potrzeb danej grupy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4. Pamiętajmy o tych, których głos jest „trudno słyszalny” – projektujmy rozwiązania, które pozwolą ten głos usłyszeć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5. Mówmy językiem korzyści – pokażmy, co jest wartością zaangażowania się, współdecydowania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6. Z nieudanych procesów wyciągajmy wnioski – wykorzystujmy je do planowania </a:t>
            </a:r>
            <a:br>
              <a:rPr lang="pl-PL" sz="7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i wdrażania nowych działań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7. Szukajmy sojuszników, sprzymierzeńców, ambasadorów – osób, które znają proces partycypacji bądź grupy, do których chcemy dotrzeć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8. Odczarowujmy pojęcia – pokażmy, czym w rzeczywistości jest partycypacja, zbierajmy i pokazujmy dobre praktyki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9. Łączmy siły – wymieniajmy się wiedzą, doświadczeniami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7200" dirty="0">
                <a:solidFill>
                  <a:schemeClr val="accent2">
                    <a:lumMod val="50000"/>
                  </a:schemeClr>
                </a:solidFill>
              </a:rPr>
              <a:t>10. Włączajmy przedstawicieli danej grupy w cały proces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pl-PL" dirty="0"/>
              <a:t>Refleksja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Jak wyglądało przygotowanie w grupach? Jakie pojawiały się pomysły na realizację ćwiczenia?</a:t>
            </a:r>
          </a:p>
          <a:p>
            <a:pPr lvl="0"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Kiedy nastąpił moment przełomowy? Co sprawiło, że uczestnicy wykonali to zadanie?</a:t>
            </a:r>
          </a:p>
          <a:p>
            <a:pPr lvl="0"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Jakie założenia przyjmują ludzie w sytuacji postrzeganej jako rywalizacyjna?</a:t>
            </a:r>
          </a:p>
          <a:p>
            <a:pPr lvl="0"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Co pomaga przełamać założenia rywalizacyjne i przyjmować postawę partycypacyjną?</a:t>
            </a:r>
          </a:p>
          <a:p>
            <a:pPr lvl="0">
              <a:buFont typeface="Wingdings 3" pitchFamily="18" charset="2"/>
              <a:buChar char="e"/>
            </a:pPr>
            <a:r>
              <a:rPr lang="pl-PL" sz="2400">
                <a:solidFill>
                  <a:schemeClr val="accent2">
                    <a:lumMod val="50000"/>
                  </a:schemeClr>
                </a:solidFill>
              </a:rPr>
              <a:t>Jak zachowują się ludzie, kiedy mają poczucie wpływu na podejmowane decyzje? </a:t>
            </a:r>
          </a:p>
          <a:p>
            <a:endParaRPr lang="pl-PL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11960" y="4005064"/>
            <a:ext cx="4402832" cy="792088"/>
          </a:xfrm>
        </p:spPr>
        <p:txBody>
          <a:bodyPr/>
          <a:lstStyle/>
          <a:p>
            <a:pPr>
              <a:buNone/>
            </a:pPr>
            <a:r>
              <a:rPr lang="pl-PL" b="1" i="1" dirty="0">
                <a:solidFill>
                  <a:srgbClr val="002060"/>
                </a:solidFill>
                <a:cs typeface="Times New Roman" pitchFamily="18" charset="0"/>
              </a:rPr>
              <a:t>  Dziękuję za uwagę </a:t>
            </a:r>
            <a:r>
              <a:rPr lang="pl-PL" b="1" i="1" dirty="0">
                <a:solidFill>
                  <a:srgbClr val="002060"/>
                </a:solidFill>
                <a:cs typeface="Times New Roman" pitchFamily="18" charset="0"/>
                <a:sym typeface="Wingdings" pitchFamily="2" charset="2"/>
              </a:rPr>
              <a:t>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/>
              <a:t>„Cebula współpracy”</a:t>
            </a:r>
          </a:p>
        </p:txBody>
      </p:sp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827584" y="1124744"/>
            <a:ext cx="7992888" cy="4752341"/>
            <a:chOff x="0" y="0"/>
            <a:chExt cx="5697" cy="3499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697" cy="3499"/>
            </a:xfrm>
            <a:prstGeom prst="rect">
              <a:avLst/>
            </a:prstGeom>
            <a:noFill/>
            <a:ln w="9525">
              <a:round/>
              <a:headEnd/>
              <a:tailEnd/>
            </a:ln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5697" cy="31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3600">
                <a:solidFill>
                  <a:schemeClr val="accent2">
                    <a:lumMod val="50000"/>
                  </a:schemeClr>
                </a:solidFill>
              </a:rPr>
              <a:t>Czego potrzebujemy w środowisku lokalnym, aby ludzie chcieli się włączać w tworzenie planu strategicznego/ wspomagania szkół i placówek? </a:t>
            </a:r>
          </a:p>
          <a:p>
            <a:endParaRPr lang="pl-PL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4005064"/>
            <a:ext cx="8358246" cy="2281456"/>
          </a:xfrm>
        </p:spPr>
        <p:txBody>
          <a:bodyPr>
            <a:normAutofit/>
          </a:bodyPr>
          <a:lstStyle/>
          <a:p>
            <a:pPr algn="r"/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Instytucjonalno-prawne 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400" b="1">
                <a:solidFill>
                  <a:schemeClr val="accent2">
                    <a:lumMod val="50000"/>
                  </a:schemeClr>
                </a:solidFill>
              </a:rPr>
              <a:t>ramy konsultacji społecznych</a:t>
            </a:r>
            <a:br>
              <a:rPr lang="pl-PL" sz="2400" b="1">
                <a:solidFill>
                  <a:schemeClr val="accent2">
                    <a:lumMod val="50000"/>
                  </a:schemeClr>
                </a:solidFill>
              </a:rPr>
            </a:br>
            <a:endParaRPr lang="pl-PL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908720"/>
          </a:xfrm>
        </p:spPr>
        <p:txBody>
          <a:bodyPr>
            <a:noAutofit/>
          </a:bodyPr>
          <a:lstStyle/>
          <a:p>
            <a:pPr algn="r"/>
            <a:r>
              <a:rPr lang="pl-PL" sz="2800" b="1" dirty="0">
                <a:solidFill>
                  <a:srgbClr val="002060"/>
                </a:solidFill>
              </a:rPr>
              <a:t>Rozwiązania ustrojowe – Konstytucja RP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256585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lnSpc>
                <a:spcPct val="134000"/>
              </a:lnSpc>
              <a:buFont typeface="DejaVu Sans Condensed" pitchFamily="34" charset="0"/>
              <a:buChar char="➬"/>
            </a:pPr>
            <a:r>
              <a:rPr lang="pl-PL" sz="9600" dirty="0">
                <a:solidFill>
                  <a:schemeClr val="accent2">
                    <a:lumMod val="50000"/>
                  </a:schemeClr>
                </a:solidFill>
              </a:rPr>
              <a:t>zasada demokratycznego państwa </a:t>
            </a:r>
            <a:r>
              <a:rPr lang="pl-PL" sz="9600">
                <a:solidFill>
                  <a:schemeClr val="accent2">
                    <a:lumMod val="50000"/>
                  </a:schemeClr>
                </a:solidFill>
              </a:rPr>
              <a:t>prawnego 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– art. 2</a:t>
            </a:r>
            <a:endParaRPr lang="pl-PL" sz="96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533400" indent="-533400">
              <a:lnSpc>
                <a:spcPct val="134000"/>
              </a:lnSpc>
              <a:buFont typeface="DejaVu Sans Condensed" pitchFamily="34" charset="0"/>
              <a:buChar char="➬"/>
            </a:pPr>
            <a:r>
              <a:rPr lang="pl-PL" sz="9600" dirty="0">
                <a:solidFill>
                  <a:schemeClr val="accent2">
                    <a:lumMod val="50000"/>
                  </a:schemeClr>
                </a:solidFill>
              </a:rPr>
              <a:t>zasada </a:t>
            </a:r>
            <a:r>
              <a:rPr lang="pl-PL" sz="9600">
                <a:solidFill>
                  <a:schemeClr val="accent2">
                    <a:lumMod val="50000"/>
                  </a:schemeClr>
                </a:solidFill>
              </a:rPr>
              <a:t>dialogu społecznego - 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Preambuła</a:t>
            </a:r>
            <a:endParaRPr lang="pl-PL" sz="96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533400" indent="-533400">
              <a:lnSpc>
                <a:spcPct val="134000"/>
              </a:lnSpc>
              <a:buFont typeface="DejaVu Sans Condensed" pitchFamily="34" charset="0"/>
              <a:buChar char="➬"/>
            </a:pPr>
            <a:r>
              <a:rPr lang="pl-PL" sz="9600">
                <a:solidFill>
                  <a:schemeClr val="accent2">
                    <a:lumMod val="50000"/>
                  </a:schemeClr>
                </a:solidFill>
              </a:rPr>
              <a:t>zasada pomocniczości - 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Preambuła</a:t>
            </a:r>
            <a:endParaRPr lang="pl-PL" sz="96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533400" indent="-533400">
              <a:lnSpc>
                <a:spcPct val="134000"/>
              </a:lnSpc>
              <a:buFont typeface="DejaVu Sans Condensed" pitchFamily="34" charset="0"/>
              <a:buChar char="➬"/>
            </a:pPr>
            <a:r>
              <a:rPr lang="pl-PL" sz="9600" dirty="0">
                <a:solidFill>
                  <a:schemeClr val="accent2">
                    <a:lumMod val="50000"/>
                  </a:schemeClr>
                </a:solidFill>
              </a:rPr>
              <a:t>zasada </a:t>
            </a:r>
            <a:r>
              <a:rPr lang="pl-PL" sz="9600">
                <a:solidFill>
                  <a:schemeClr val="accent2">
                    <a:lumMod val="50000"/>
                  </a:schemeClr>
                </a:solidFill>
              </a:rPr>
              <a:t>społeczeństwa obywatelskiego;</a:t>
            </a:r>
            <a:endParaRPr lang="pl-PL" sz="96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533400" indent="-533400">
              <a:lnSpc>
                <a:spcPct val="134000"/>
              </a:lnSpc>
              <a:buNone/>
            </a:pP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   Rzeczpospolita Polska jest dobrem wspólnym wszystkich obywateli</a:t>
            </a:r>
            <a:r>
              <a:rPr lang="pl-PL" sz="9600" b="1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pl-PL" sz="9600" b="1" i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art. 1   </a:t>
            </a:r>
          </a:p>
          <a:p>
            <a:pPr marL="533400" indent="-533400">
              <a:lnSpc>
                <a:spcPct val="134000"/>
              </a:lnSpc>
              <a:buNone/>
            </a:pP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   Władza </a:t>
            </a:r>
            <a:r>
              <a:rPr lang="pl-PL" sz="9600" b="1" i="1" dirty="0">
                <a:solidFill>
                  <a:schemeClr val="accent2">
                    <a:lumMod val="50000"/>
                  </a:schemeClr>
                </a:solidFill>
              </a:rPr>
              <a:t>zwierzchnia w Rzeczypospolitej </a:t>
            </a: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Polskiej </a:t>
            </a:r>
            <a:br>
              <a:rPr lang="pl-PL" sz="9600" b="1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należy </a:t>
            </a:r>
            <a:r>
              <a:rPr lang="pl-PL" sz="9600" b="1" i="1" dirty="0">
                <a:solidFill>
                  <a:schemeClr val="accent2">
                    <a:lumMod val="50000"/>
                  </a:schemeClr>
                </a:solidFill>
              </a:rPr>
              <a:t>do Narodu, który sprawuje władzę </a:t>
            </a: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przez </a:t>
            </a:r>
            <a:br>
              <a:rPr lang="pl-PL" sz="9600" b="1" i="1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9600" b="1" i="1">
                <a:solidFill>
                  <a:schemeClr val="accent2">
                    <a:lumMod val="50000"/>
                  </a:schemeClr>
                </a:solidFill>
              </a:rPr>
              <a:t>swoich </a:t>
            </a:r>
            <a:r>
              <a:rPr lang="pl-PL" sz="9600" b="1" i="1" dirty="0">
                <a:solidFill>
                  <a:schemeClr val="accent2">
                    <a:lumMod val="50000"/>
                  </a:schemeClr>
                </a:solidFill>
              </a:rPr>
              <a:t>przedstawicieli lub bezpośrednio</a:t>
            </a:r>
            <a:r>
              <a:rPr lang="pl-PL" sz="9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l-PL" sz="9600" dirty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pl-PL" sz="9600" i="1" dirty="0">
                <a:solidFill>
                  <a:schemeClr val="accent2">
                    <a:lumMod val="50000"/>
                  </a:schemeClr>
                </a:solidFill>
              </a:rPr>
              <a:t>art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. 4</a:t>
            </a:r>
          </a:p>
          <a:p>
            <a:pPr marL="533400" indent="-533400">
              <a:lnSpc>
                <a:spcPct val="134000"/>
              </a:lnSpc>
              <a:buFont typeface="Wingdings 3" pitchFamily="18" charset="2"/>
              <a:buChar char="e"/>
            </a:pPr>
            <a:r>
              <a:rPr lang="pl-PL" sz="9600">
                <a:solidFill>
                  <a:schemeClr val="accent2">
                    <a:lumMod val="50000"/>
                  </a:schemeClr>
                </a:solidFill>
              </a:rPr>
              <a:t>zasada zaufania obywateli do państwa – </a:t>
            </a:r>
            <a:r>
              <a:rPr lang="pl-PL" sz="9600" i="1">
                <a:solidFill>
                  <a:schemeClr val="accent2">
                    <a:lumMod val="50000"/>
                  </a:schemeClr>
                </a:solidFill>
              </a:rPr>
              <a:t>art. 2 i 67</a:t>
            </a:r>
          </a:p>
          <a:p>
            <a:pPr marL="533400" indent="-533400">
              <a:lnSpc>
                <a:spcPct val="134000"/>
              </a:lnSpc>
              <a:buNone/>
            </a:pPr>
            <a:endParaRPr lang="pl-PL" sz="9600" i="1" dirty="0"/>
          </a:p>
          <a:p>
            <a:pPr>
              <a:lnSpc>
                <a:spcPct val="134000"/>
              </a:lnSpc>
              <a:buNone/>
            </a:pPr>
            <a:endParaRPr lang="pl-PL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Preambuła Konstytucji RP - </a:t>
            </a:r>
            <a:r>
              <a:rPr lang="pl-PL" sz="2800" smtClean="0"/>
              <a:t>fragment</a:t>
            </a:r>
            <a:endParaRPr lang="pl-PL" sz="28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 algn="ctr"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mtClean="0"/>
              <a:t>(…) </a:t>
            </a:r>
            <a:r>
              <a:rPr lang="pl-PL" sz="2800" i="1" smtClean="0"/>
              <a:t>ustanawiamy </a:t>
            </a:r>
            <a:r>
              <a:rPr lang="pl-PL" sz="2800" i="1" smtClean="0"/>
              <a:t>Konstytucję Rzeczypospolitej Polskiej jako prawa podstawowe dla państwa oparte na poszanowaniu </a:t>
            </a:r>
            <a:r>
              <a:rPr lang="pl-PL" sz="2800" i="1" smtClean="0"/>
              <a:t>wolności </a:t>
            </a:r>
            <a:r>
              <a:rPr lang="pl-PL" sz="2800" i="1" smtClean="0"/>
              <a:t>i </a:t>
            </a:r>
            <a:r>
              <a:rPr lang="pl-PL" sz="2800" i="1" smtClean="0"/>
              <a:t>sprawiedliwości, współdziałaniu władz, </a:t>
            </a:r>
            <a:r>
              <a:rPr lang="pl-PL" sz="2800" b="1" i="1" smtClean="0"/>
              <a:t>dialogu </a:t>
            </a:r>
            <a:r>
              <a:rPr lang="pl-PL" sz="2800" b="1" i="1" smtClean="0"/>
              <a:t>społecznym </a:t>
            </a:r>
            <a:r>
              <a:rPr lang="pl-PL" sz="2800" b="1" i="1" smtClean="0"/>
              <a:t/>
            </a:r>
            <a:br>
              <a:rPr lang="pl-PL" sz="2800" b="1" i="1" smtClean="0"/>
            </a:br>
            <a:r>
              <a:rPr lang="pl-PL" sz="2800" b="1" i="1" smtClean="0"/>
              <a:t>oraz </a:t>
            </a:r>
            <a:r>
              <a:rPr lang="pl-PL" sz="2800" b="1" i="1" smtClean="0"/>
              <a:t>na zasadzie pomocniczości </a:t>
            </a:r>
            <a:r>
              <a:rPr lang="pl-PL" sz="2800" i="1" smtClean="0"/>
              <a:t>umacniającej uprawnienia obywateli i ich wspólnot</a:t>
            </a:r>
            <a:r>
              <a:rPr lang="pl-PL" sz="2800" i="1" smtClean="0"/>
              <a:t>. </a:t>
            </a:r>
            <a:r>
              <a:rPr lang="pl-PL" sz="2800" i="1" smtClean="0"/>
              <a:t>(…)</a:t>
            </a:r>
            <a:endParaRPr lang="pl-PL" sz="2800" i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</TotalTime>
  <Words>1860</Words>
  <Application>Microsoft Office PowerPoint</Application>
  <PresentationFormat>Pokaz na ekranie (4:3)</PresentationFormat>
  <Paragraphs>335</Paragraphs>
  <Slides>40</Slides>
  <Notes>23</Notes>
  <HiddenSlides>2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40</vt:i4>
      </vt:variant>
    </vt:vector>
  </HeadingPairs>
  <TitlesOfParts>
    <vt:vector size="42" baseType="lpstr">
      <vt:lpstr>Projekt domyślny</vt:lpstr>
      <vt:lpstr>1_Projekt domyślny</vt:lpstr>
      <vt:lpstr>Uspołecznienie procesu edukacji</vt:lpstr>
      <vt:lpstr>Plan sesji:</vt:lpstr>
      <vt:lpstr>15 Krzeseł </vt:lpstr>
      <vt:lpstr>Refleksja </vt:lpstr>
      <vt:lpstr>„Cebula współpracy”</vt:lpstr>
      <vt:lpstr>Slajd 6</vt:lpstr>
      <vt:lpstr>Slajd 7</vt:lpstr>
      <vt:lpstr>Rozwiązania ustrojowe – Konstytucja RP</vt:lpstr>
      <vt:lpstr>Preambuła Konstytucji RP - fragment</vt:lpstr>
      <vt:lpstr>Rozwiązania ustrojowe – Konstytucja RP</vt:lpstr>
      <vt:lpstr>Rozwiązania ustawowe</vt:lpstr>
      <vt:lpstr>Rozwiązania ustawowe</vt:lpstr>
      <vt:lpstr>Rada oświatowa – ustawa o systemie oświaty</vt:lpstr>
      <vt:lpstr>Raport z badania partycypacji obywatelskiej  we współtworzeniu lokalnej polityki oświatowej</vt:lpstr>
      <vt:lpstr>Konsultacje społeczne - wnioski</vt:lpstr>
      <vt:lpstr>Koprodukcja usług edukacyjnych - wnioski</vt:lpstr>
      <vt:lpstr>Protesty - wnioski</vt:lpstr>
      <vt:lpstr>       Wyjazd uczniów na wycieczkę     – studium przypadku</vt:lpstr>
      <vt:lpstr>Slajd 19</vt:lpstr>
      <vt:lpstr>       Wyjazd uczniów na wycieczkę     – studium przypadku</vt:lpstr>
      <vt:lpstr>Inspiracja  </vt:lpstr>
      <vt:lpstr>Proces partycypacji w pigułce partycypacyjne ABC </vt:lpstr>
      <vt:lpstr> Model partycypacji  wg Sherry R.  Arnstein (1969) </vt:lpstr>
      <vt:lpstr>Partycypacja jak drabina </vt:lpstr>
      <vt:lpstr>Czy warto stosować model partycypacyjny  w podejmowaniu decyzji zarządczych? </vt:lpstr>
      <vt:lpstr>Granice partycypacji</vt:lpstr>
      <vt:lpstr>Bariery dla partycypacji w badanych JST</vt:lpstr>
      <vt:lpstr>Warto pamiętać:</vt:lpstr>
      <vt:lpstr>     Efekt społeczny procesu uspołecznienia</vt:lpstr>
      <vt:lpstr>Planowanie  procesu uspołeczniania</vt:lpstr>
      <vt:lpstr>Proces partycypacji w pigułce partycypacyjne ABC   wykład uzupełniający </vt:lpstr>
      <vt:lpstr>Jak planować partycypację</vt:lpstr>
      <vt:lpstr>Jak planować partycypację</vt:lpstr>
      <vt:lpstr>        Jak planować partycypację</vt:lpstr>
      <vt:lpstr> Jak planować partycypację</vt:lpstr>
      <vt:lpstr> Jak planować partycypację Ewaluacja –  model logiczny/matryca logiczna</vt:lpstr>
      <vt:lpstr>Jak planować partycypację Ewaluacja –  model logiczny/matryca logiczna</vt:lpstr>
      <vt:lpstr>Etapy procesu konsultacji</vt:lpstr>
      <vt:lpstr>                    Planowanie  i wdrażanie działań partycypacyjnych  Warto pamiętać: </vt:lpstr>
      <vt:lpstr>Slajd 40</vt:lpstr>
    </vt:vector>
  </TitlesOfParts>
  <Company>CODN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Barbara Jechalska</dc:creator>
  <cp:lastModifiedBy>ewa halska</cp:lastModifiedBy>
  <cp:revision>182</cp:revision>
  <dcterms:created xsi:type="dcterms:W3CDTF">2010-02-05T13:50:32Z</dcterms:created>
  <dcterms:modified xsi:type="dcterms:W3CDTF">2017-08-21T06:01:54Z</dcterms:modified>
</cp:coreProperties>
</file>